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7" r:id="rId3"/>
    <p:sldId id="260" r:id="rId4"/>
    <p:sldId id="262" r:id="rId5"/>
    <p:sldId id="259" r:id="rId6"/>
    <p:sldId id="282" r:id="rId7"/>
    <p:sldId id="284" r:id="rId8"/>
    <p:sldId id="285" r:id="rId9"/>
    <p:sldId id="286" r:id="rId10"/>
    <p:sldId id="287" r:id="rId11"/>
    <p:sldId id="283" r:id="rId12"/>
    <p:sldId id="268" r:id="rId13"/>
    <p:sldId id="277" r:id="rId14"/>
    <p:sldId id="270" r:id="rId15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21"/>
    </p:embeddedFont>
    <p:embeddedFont>
      <p:font typeface="我以为忘了想念" panose="02010600040101010101" charset="-122"/>
      <p:regular r:id="rId22"/>
    </p:embeddedFont>
    <p:embeddedFont>
      <p:font typeface="微软雅黑" panose="020B0503020204020204" pitchFamily="34" charset="-122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华文中宋" panose="02010600040101010101" pitchFamily="2" charset="-122"/>
      <p:regular r:id="rId28"/>
    </p:embeddedFont>
    <p:embeddedFont>
      <p:font typeface="Bahnschrift SemiLight Condensed" panose="020B0502040204020203" pitchFamily="34" charset="0"/>
      <p:regular r:id="rId29"/>
    </p:embeddedFont>
    <p:embeddedFont>
      <p:font typeface="Arial Black" panose="020B0A04020102020204" pitchFamily="34" charset="0"/>
      <p:bold r:id="rId30"/>
    </p:embeddedFont>
    <p:embeddedFont>
      <p:font typeface="Calibri Light" panose="020F0302020204030204" charset="0"/>
      <p:regular r:id="rId31"/>
      <p:italic r:id="rId32"/>
    </p:embeddedFont>
  </p:embeddedFontLst>
  <p:custDataLst>
    <p:tags r:id="rId33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61" userDrawn="1">
          <p15:clr>
            <a:srgbClr val="A4A3A4"/>
          </p15:clr>
        </p15:guide>
        <p15:guide id="2" pos="27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A9C"/>
    <a:srgbClr val="AE0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44" autoAdjust="0"/>
  </p:normalViewPr>
  <p:slideViewPr>
    <p:cSldViewPr snapToGrid="0" showGuides="1">
      <p:cViewPr varScale="1">
        <p:scale>
          <a:sx n="108" d="100"/>
          <a:sy n="108" d="100"/>
        </p:scale>
        <p:origin x="-734" y="-72"/>
      </p:cViewPr>
      <p:guideLst>
        <p:guide orient="horz" pos="1561"/>
        <p:guide pos="275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gs" Target="tags/tag16.xml"/><Relationship Id="rId32" Type="http://schemas.openxmlformats.org/officeDocument/2006/relationships/font" Target="fonts/font12.fntdata"/><Relationship Id="rId31" Type="http://schemas.openxmlformats.org/officeDocument/2006/relationships/font" Target="fonts/font11.fntdata"/><Relationship Id="rId30" Type="http://schemas.openxmlformats.org/officeDocument/2006/relationships/font" Target="fonts/font10.fntdata"/><Relationship Id="rId3" Type="http://schemas.openxmlformats.org/officeDocument/2006/relationships/slide" Target="slides/slide1.xml"/><Relationship Id="rId29" Type="http://schemas.openxmlformats.org/officeDocument/2006/relationships/font" Target="fonts/font9.fntdata"/><Relationship Id="rId28" Type="http://schemas.openxmlformats.org/officeDocument/2006/relationships/font" Target="fonts/font8.fntdata"/><Relationship Id="rId27" Type="http://schemas.openxmlformats.org/officeDocument/2006/relationships/font" Target="fonts/font7.fntdata"/><Relationship Id="rId26" Type="http://schemas.openxmlformats.org/officeDocument/2006/relationships/font" Target="fonts/font6.fntdata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3.png>
</file>

<file path=ppt/media/image4.jpeg>
</file>

<file path=ppt/media/image5.jpeg>
</file>

<file path=ppt/media/image6.jpeg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4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795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2E88AC-CA57-4DCB-A6C9-DB13BA6A71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96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1048797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798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799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6D590-AF61-4CDF-A470-9923399AC04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7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7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8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6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47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48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04874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5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5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7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04877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04877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7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7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42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4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4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4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 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1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82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5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5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5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6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  <p:sp>
        <p:nvSpPr>
          <p:cNvPr id="1048600" name="矩形 10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601" name="Rectangle 8"/>
          <p:cNvSpPr>
            <a:spLocks noChangeArrowheads="1"/>
          </p:cNvSpPr>
          <p:nvPr userDrawn="1"/>
        </p:nvSpPr>
        <p:spPr bwMode="auto">
          <a:xfrm flipV="1">
            <a:off x="396413" y="475199"/>
            <a:ext cx="5689601" cy="45719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 algn="ctr" eaLnBrk="1" fontAlgn="auto" hangingPunct="1">
              <a:spcBef>
                <a:spcPct val="20000"/>
              </a:spcBef>
              <a:spcAft>
                <a:spcPts val="0"/>
              </a:spcAft>
            </a:pP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048602" name="矩形 8"/>
          <p:cNvSpPr/>
          <p:nvPr userDrawn="1"/>
        </p:nvSpPr>
        <p:spPr>
          <a:xfrm>
            <a:off x="0" y="0"/>
            <a:ext cx="396413" cy="950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97156" name="图片 12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8170065" y="22858"/>
            <a:ext cx="973935" cy="950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  <p:sp>
        <p:nvSpPr>
          <p:cNvPr id="1048650" name="矩形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651" name="等腰三角形 2"/>
          <p:cNvSpPr/>
          <p:nvPr userDrawn="1"/>
        </p:nvSpPr>
        <p:spPr>
          <a:xfrm rot="5400000">
            <a:off x="-246271" y="246271"/>
            <a:ext cx="1013460" cy="520918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48652" name="Rectangle 8"/>
          <p:cNvSpPr>
            <a:spLocks noChangeArrowheads="1"/>
          </p:cNvSpPr>
          <p:nvPr userDrawn="1"/>
        </p:nvSpPr>
        <p:spPr bwMode="auto">
          <a:xfrm flipV="1">
            <a:off x="260459" y="493197"/>
            <a:ext cx="5689601" cy="45719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 algn="ctr" eaLnBrk="1" fontAlgn="auto" hangingPunct="1">
              <a:spcBef>
                <a:spcPct val="20000"/>
              </a:spcBef>
              <a:spcAft>
                <a:spcPts val="0"/>
              </a:spcAft>
            </a:pP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2097163" name="图片 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8058773" y="0"/>
            <a:ext cx="1085227" cy="10893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矩形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97157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  <p:sp>
        <p:nvSpPr>
          <p:cNvPr id="1048617" name="矩形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1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62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04876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6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737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38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39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  <p:sp>
        <p:nvSpPr>
          <p:cNvPr id="1048740" name="矩形 6"/>
          <p:cNvSpPr/>
          <p:nvPr userDrawn="1"/>
        </p:nvSpPr>
        <p:spPr>
          <a:xfrm>
            <a:off x="298828" y="3860282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67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68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6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7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7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6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87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048788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8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048790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791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92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93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75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5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5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image" Target="../media/image4.jpeg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7DB29-176C-403F-9AD2-5886E67A547D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B4A00-68A7-4DC7-9AB4-DF25095812E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>
    <mc:Choice xmlns:p14="http://schemas.microsoft.com/office/powerpoint/2010/main" Requires="p14">
      <p:transition spd="slow" p14:dur="4000" advTm="3000"/>
    </mc:Choice>
    <mc:Fallback>
      <p:transition spd="slow" advTm="3000"/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image" Target="../media/image9.png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8" Type="http://schemas.openxmlformats.org/officeDocument/2006/relationships/slideLayout" Target="../slideLayouts/slideLayout4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image" Target="../media/image10.png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05410" y="1708030"/>
            <a:ext cx="9144000" cy="273427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586" name="Freeform 6"/>
          <p:cNvSpPr/>
          <p:nvPr/>
        </p:nvSpPr>
        <p:spPr bwMode="auto">
          <a:xfrm>
            <a:off x="189091" y="219536"/>
            <a:ext cx="784182" cy="781007"/>
          </a:xfrm>
          <a:custGeom>
            <a:avLst/>
            <a:gdLst>
              <a:gd name="T0" fmla="*/ 67 w 494"/>
              <a:gd name="T1" fmla="*/ 0 h 492"/>
              <a:gd name="T2" fmla="*/ 429 w 494"/>
              <a:gd name="T3" fmla="*/ 0 h 492"/>
              <a:gd name="T4" fmla="*/ 454 w 494"/>
              <a:gd name="T5" fmla="*/ 5 h 492"/>
              <a:gd name="T6" fmla="*/ 475 w 494"/>
              <a:gd name="T7" fmla="*/ 19 h 492"/>
              <a:gd name="T8" fmla="*/ 489 w 494"/>
              <a:gd name="T9" fmla="*/ 40 h 492"/>
              <a:gd name="T10" fmla="*/ 494 w 494"/>
              <a:gd name="T11" fmla="*/ 65 h 492"/>
              <a:gd name="T12" fmla="*/ 494 w 494"/>
              <a:gd name="T13" fmla="*/ 427 h 492"/>
              <a:gd name="T14" fmla="*/ 489 w 494"/>
              <a:gd name="T15" fmla="*/ 452 h 492"/>
              <a:gd name="T16" fmla="*/ 475 w 494"/>
              <a:gd name="T17" fmla="*/ 473 h 492"/>
              <a:gd name="T18" fmla="*/ 454 w 494"/>
              <a:gd name="T19" fmla="*/ 487 h 492"/>
              <a:gd name="T20" fmla="*/ 429 w 494"/>
              <a:gd name="T21" fmla="*/ 492 h 492"/>
              <a:gd name="T22" fmla="*/ 67 w 494"/>
              <a:gd name="T23" fmla="*/ 492 h 492"/>
              <a:gd name="T24" fmla="*/ 41 w 494"/>
              <a:gd name="T25" fmla="*/ 487 h 492"/>
              <a:gd name="T26" fmla="*/ 20 w 494"/>
              <a:gd name="T27" fmla="*/ 473 h 492"/>
              <a:gd name="T28" fmla="*/ 6 w 494"/>
              <a:gd name="T29" fmla="*/ 452 h 492"/>
              <a:gd name="T30" fmla="*/ 0 w 494"/>
              <a:gd name="T31" fmla="*/ 427 h 492"/>
              <a:gd name="T32" fmla="*/ 0 w 494"/>
              <a:gd name="T33" fmla="*/ 65 h 492"/>
              <a:gd name="T34" fmla="*/ 6 w 494"/>
              <a:gd name="T35" fmla="*/ 40 h 492"/>
              <a:gd name="T36" fmla="*/ 20 w 494"/>
              <a:gd name="T37" fmla="*/ 19 h 492"/>
              <a:gd name="T38" fmla="*/ 41 w 494"/>
              <a:gd name="T39" fmla="*/ 5 h 492"/>
              <a:gd name="T40" fmla="*/ 67 w 494"/>
              <a:gd name="T41" fmla="*/ 0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94" h="492">
                <a:moveTo>
                  <a:pt x="67" y="0"/>
                </a:moveTo>
                <a:lnTo>
                  <a:pt x="429" y="0"/>
                </a:lnTo>
                <a:lnTo>
                  <a:pt x="454" y="5"/>
                </a:lnTo>
                <a:lnTo>
                  <a:pt x="475" y="19"/>
                </a:lnTo>
                <a:lnTo>
                  <a:pt x="489" y="40"/>
                </a:lnTo>
                <a:lnTo>
                  <a:pt x="494" y="65"/>
                </a:lnTo>
                <a:lnTo>
                  <a:pt x="494" y="427"/>
                </a:lnTo>
                <a:lnTo>
                  <a:pt x="489" y="452"/>
                </a:lnTo>
                <a:lnTo>
                  <a:pt x="475" y="473"/>
                </a:lnTo>
                <a:lnTo>
                  <a:pt x="454" y="487"/>
                </a:lnTo>
                <a:lnTo>
                  <a:pt x="429" y="492"/>
                </a:lnTo>
                <a:lnTo>
                  <a:pt x="67" y="492"/>
                </a:lnTo>
                <a:lnTo>
                  <a:pt x="41" y="487"/>
                </a:lnTo>
                <a:lnTo>
                  <a:pt x="20" y="473"/>
                </a:lnTo>
                <a:lnTo>
                  <a:pt x="6" y="452"/>
                </a:lnTo>
                <a:lnTo>
                  <a:pt x="0" y="427"/>
                </a:lnTo>
                <a:lnTo>
                  <a:pt x="0" y="65"/>
                </a:lnTo>
                <a:lnTo>
                  <a:pt x="6" y="40"/>
                </a:lnTo>
                <a:lnTo>
                  <a:pt x="20" y="19"/>
                </a:lnTo>
                <a:lnTo>
                  <a:pt x="41" y="5"/>
                </a:lnTo>
                <a:lnTo>
                  <a:pt x="67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/>
          </a:p>
        </p:txBody>
      </p:sp>
      <p:sp>
        <p:nvSpPr>
          <p:cNvPr id="1048587" name="Freeform 9"/>
          <p:cNvSpPr/>
          <p:nvPr/>
        </p:nvSpPr>
        <p:spPr bwMode="auto">
          <a:xfrm>
            <a:off x="754210" y="2139345"/>
            <a:ext cx="1477882" cy="1477882"/>
          </a:xfrm>
          <a:custGeom>
            <a:avLst/>
            <a:gdLst>
              <a:gd name="T0" fmla="*/ 66 w 931"/>
              <a:gd name="T1" fmla="*/ 0 h 931"/>
              <a:gd name="T2" fmla="*/ 867 w 931"/>
              <a:gd name="T3" fmla="*/ 0 h 931"/>
              <a:gd name="T4" fmla="*/ 891 w 931"/>
              <a:gd name="T5" fmla="*/ 5 h 931"/>
              <a:gd name="T6" fmla="*/ 912 w 931"/>
              <a:gd name="T7" fmla="*/ 19 h 931"/>
              <a:gd name="T8" fmla="*/ 926 w 931"/>
              <a:gd name="T9" fmla="*/ 40 h 931"/>
              <a:gd name="T10" fmla="*/ 931 w 931"/>
              <a:gd name="T11" fmla="*/ 64 h 931"/>
              <a:gd name="T12" fmla="*/ 931 w 931"/>
              <a:gd name="T13" fmla="*/ 864 h 931"/>
              <a:gd name="T14" fmla="*/ 926 w 931"/>
              <a:gd name="T15" fmla="*/ 891 h 931"/>
              <a:gd name="T16" fmla="*/ 912 w 931"/>
              <a:gd name="T17" fmla="*/ 912 h 931"/>
              <a:gd name="T18" fmla="*/ 891 w 931"/>
              <a:gd name="T19" fmla="*/ 926 h 931"/>
              <a:gd name="T20" fmla="*/ 867 w 931"/>
              <a:gd name="T21" fmla="*/ 931 h 931"/>
              <a:gd name="T22" fmla="*/ 66 w 931"/>
              <a:gd name="T23" fmla="*/ 931 h 931"/>
              <a:gd name="T24" fmla="*/ 40 w 931"/>
              <a:gd name="T25" fmla="*/ 926 h 931"/>
              <a:gd name="T26" fmla="*/ 19 w 931"/>
              <a:gd name="T27" fmla="*/ 912 h 931"/>
              <a:gd name="T28" fmla="*/ 5 w 931"/>
              <a:gd name="T29" fmla="*/ 891 h 931"/>
              <a:gd name="T30" fmla="*/ 0 w 931"/>
              <a:gd name="T31" fmla="*/ 864 h 931"/>
              <a:gd name="T32" fmla="*/ 0 w 931"/>
              <a:gd name="T33" fmla="*/ 64 h 931"/>
              <a:gd name="T34" fmla="*/ 5 w 931"/>
              <a:gd name="T35" fmla="*/ 40 h 931"/>
              <a:gd name="T36" fmla="*/ 19 w 931"/>
              <a:gd name="T37" fmla="*/ 19 h 931"/>
              <a:gd name="T38" fmla="*/ 40 w 931"/>
              <a:gd name="T39" fmla="*/ 5 h 931"/>
              <a:gd name="T40" fmla="*/ 66 w 931"/>
              <a:gd name="T41" fmla="*/ 0 h 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31" h="931">
                <a:moveTo>
                  <a:pt x="66" y="0"/>
                </a:moveTo>
                <a:lnTo>
                  <a:pt x="867" y="0"/>
                </a:lnTo>
                <a:lnTo>
                  <a:pt x="891" y="5"/>
                </a:lnTo>
                <a:lnTo>
                  <a:pt x="912" y="19"/>
                </a:lnTo>
                <a:lnTo>
                  <a:pt x="926" y="40"/>
                </a:lnTo>
                <a:lnTo>
                  <a:pt x="931" y="64"/>
                </a:lnTo>
                <a:lnTo>
                  <a:pt x="931" y="864"/>
                </a:lnTo>
                <a:lnTo>
                  <a:pt x="926" y="891"/>
                </a:lnTo>
                <a:lnTo>
                  <a:pt x="912" y="912"/>
                </a:lnTo>
                <a:lnTo>
                  <a:pt x="891" y="926"/>
                </a:lnTo>
                <a:lnTo>
                  <a:pt x="867" y="931"/>
                </a:lnTo>
                <a:lnTo>
                  <a:pt x="66" y="931"/>
                </a:lnTo>
                <a:lnTo>
                  <a:pt x="40" y="926"/>
                </a:lnTo>
                <a:lnTo>
                  <a:pt x="19" y="912"/>
                </a:lnTo>
                <a:lnTo>
                  <a:pt x="5" y="891"/>
                </a:lnTo>
                <a:lnTo>
                  <a:pt x="0" y="864"/>
                </a:lnTo>
                <a:lnTo>
                  <a:pt x="0" y="64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6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/>
          </a:p>
        </p:txBody>
      </p:sp>
      <p:sp>
        <p:nvSpPr>
          <p:cNvPr id="1048589" name="Freeform 11"/>
          <p:cNvSpPr/>
          <p:nvPr/>
        </p:nvSpPr>
        <p:spPr bwMode="auto">
          <a:xfrm>
            <a:off x="189091" y="3947215"/>
            <a:ext cx="793707" cy="798469"/>
          </a:xfrm>
          <a:custGeom>
            <a:avLst/>
            <a:gdLst>
              <a:gd name="T0" fmla="*/ 65 w 500"/>
              <a:gd name="T1" fmla="*/ 0 h 503"/>
              <a:gd name="T2" fmla="*/ 436 w 500"/>
              <a:gd name="T3" fmla="*/ 0 h 503"/>
              <a:gd name="T4" fmla="*/ 460 w 500"/>
              <a:gd name="T5" fmla="*/ 5 h 503"/>
              <a:gd name="T6" fmla="*/ 481 w 500"/>
              <a:gd name="T7" fmla="*/ 19 h 503"/>
              <a:gd name="T8" fmla="*/ 495 w 500"/>
              <a:gd name="T9" fmla="*/ 40 h 503"/>
              <a:gd name="T10" fmla="*/ 500 w 500"/>
              <a:gd name="T11" fmla="*/ 67 h 503"/>
              <a:gd name="T12" fmla="*/ 500 w 500"/>
              <a:gd name="T13" fmla="*/ 436 h 503"/>
              <a:gd name="T14" fmla="*/ 495 w 500"/>
              <a:gd name="T15" fmla="*/ 462 h 503"/>
              <a:gd name="T16" fmla="*/ 481 w 500"/>
              <a:gd name="T17" fmla="*/ 483 h 503"/>
              <a:gd name="T18" fmla="*/ 460 w 500"/>
              <a:gd name="T19" fmla="*/ 497 h 503"/>
              <a:gd name="T20" fmla="*/ 436 w 500"/>
              <a:gd name="T21" fmla="*/ 503 h 503"/>
              <a:gd name="T22" fmla="*/ 65 w 500"/>
              <a:gd name="T23" fmla="*/ 503 h 503"/>
              <a:gd name="T24" fmla="*/ 40 w 500"/>
              <a:gd name="T25" fmla="*/ 497 h 503"/>
              <a:gd name="T26" fmla="*/ 19 w 500"/>
              <a:gd name="T27" fmla="*/ 483 h 503"/>
              <a:gd name="T28" fmla="*/ 5 w 500"/>
              <a:gd name="T29" fmla="*/ 462 h 503"/>
              <a:gd name="T30" fmla="*/ 0 w 500"/>
              <a:gd name="T31" fmla="*/ 436 h 503"/>
              <a:gd name="T32" fmla="*/ 0 w 500"/>
              <a:gd name="T33" fmla="*/ 67 h 503"/>
              <a:gd name="T34" fmla="*/ 5 w 500"/>
              <a:gd name="T35" fmla="*/ 40 h 503"/>
              <a:gd name="T36" fmla="*/ 19 w 500"/>
              <a:gd name="T37" fmla="*/ 19 h 503"/>
              <a:gd name="T38" fmla="*/ 40 w 500"/>
              <a:gd name="T39" fmla="*/ 5 h 503"/>
              <a:gd name="T40" fmla="*/ 65 w 500"/>
              <a:gd name="T41" fmla="*/ 0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00" h="503">
                <a:moveTo>
                  <a:pt x="65" y="0"/>
                </a:moveTo>
                <a:lnTo>
                  <a:pt x="436" y="0"/>
                </a:lnTo>
                <a:lnTo>
                  <a:pt x="460" y="5"/>
                </a:lnTo>
                <a:lnTo>
                  <a:pt x="481" y="19"/>
                </a:lnTo>
                <a:lnTo>
                  <a:pt x="495" y="40"/>
                </a:lnTo>
                <a:lnTo>
                  <a:pt x="500" y="67"/>
                </a:lnTo>
                <a:lnTo>
                  <a:pt x="500" y="436"/>
                </a:lnTo>
                <a:lnTo>
                  <a:pt x="495" y="462"/>
                </a:lnTo>
                <a:lnTo>
                  <a:pt x="481" y="483"/>
                </a:lnTo>
                <a:lnTo>
                  <a:pt x="460" y="497"/>
                </a:lnTo>
                <a:lnTo>
                  <a:pt x="436" y="503"/>
                </a:lnTo>
                <a:lnTo>
                  <a:pt x="65" y="503"/>
                </a:lnTo>
                <a:lnTo>
                  <a:pt x="40" y="497"/>
                </a:lnTo>
                <a:lnTo>
                  <a:pt x="19" y="483"/>
                </a:lnTo>
                <a:lnTo>
                  <a:pt x="5" y="462"/>
                </a:lnTo>
                <a:lnTo>
                  <a:pt x="0" y="436"/>
                </a:lnTo>
                <a:lnTo>
                  <a:pt x="0" y="67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5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/>
          </a:p>
        </p:txBody>
      </p:sp>
      <p:sp>
        <p:nvSpPr>
          <p:cNvPr id="1048590" name="Freeform 13"/>
          <p:cNvSpPr/>
          <p:nvPr/>
        </p:nvSpPr>
        <p:spPr bwMode="auto">
          <a:xfrm>
            <a:off x="1465656" y="2359259"/>
            <a:ext cx="612742" cy="617504"/>
          </a:xfrm>
          <a:custGeom>
            <a:avLst/>
            <a:gdLst>
              <a:gd name="T0" fmla="*/ 75 w 386"/>
              <a:gd name="T1" fmla="*/ 0 h 389"/>
              <a:gd name="T2" fmla="*/ 311 w 386"/>
              <a:gd name="T3" fmla="*/ 0 h 389"/>
              <a:gd name="T4" fmla="*/ 336 w 386"/>
              <a:gd name="T5" fmla="*/ 4 h 389"/>
              <a:gd name="T6" fmla="*/ 357 w 386"/>
              <a:gd name="T7" fmla="*/ 14 h 389"/>
              <a:gd name="T8" fmla="*/ 372 w 386"/>
              <a:gd name="T9" fmla="*/ 32 h 389"/>
              <a:gd name="T10" fmla="*/ 383 w 386"/>
              <a:gd name="T11" fmla="*/ 53 h 389"/>
              <a:gd name="T12" fmla="*/ 386 w 386"/>
              <a:gd name="T13" fmla="*/ 76 h 389"/>
              <a:gd name="T14" fmla="*/ 386 w 386"/>
              <a:gd name="T15" fmla="*/ 312 h 389"/>
              <a:gd name="T16" fmla="*/ 383 w 386"/>
              <a:gd name="T17" fmla="*/ 337 h 389"/>
              <a:gd name="T18" fmla="*/ 372 w 386"/>
              <a:gd name="T19" fmla="*/ 358 h 389"/>
              <a:gd name="T20" fmla="*/ 357 w 386"/>
              <a:gd name="T21" fmla="*/ 373 h 389"/>
              <a:gd name="T22" fmla="*/ 336 w 386"/>
              <a:gd name="T23" fmla="*/ 384 h 389"/>
              <a:gd name="T24" fmla="*/ 311 w 386"/>
              <a:gd name="T25" fmla="*/ 389 h 389"/>
              <a:gd name="T26" fmla="*/ 75 w 386"/>
              <a:gd name="T27" fmla="*/ 389 h 389"/>
              <a:gd name="T28" fmla="*/ 50 w 386"/>
              <a:gd name="T29" fmla="*/ 384 h 389"/>
              <a:gd name="T30" fmla="*/ 29 w 386"/>
              <a:gd name="T31" fmla="*/ 373 h 389"/>
              <a:gd name="T32" fmla="*/ 14 w 386"/>
              <a:gd name="T33" fmla="*/ 358 h 389"/>
              <a:gd name="T34" fmla="*/ 3 w 386"/>
              <a:gd name="T35" fmla="*/ 337 h 389"/>
              <a:gd name="T36" fmla="*/ 0 w 386"/>
              <a:gd name="T37" fmla="*/ 312 h 389"/>
              <a:gd name="T38" fmla="*/ 0 w 386"/>
              <a:gd name="T39" fmla="*/ 76 h 389"/>
              <a:gd name="T40" fmla="*/ 3 w 386"/>
              <a:gd name="T41" fmla="*/ 53 h 389"/>
              <a:gd name="T42" fmla="*/ 14 w 386"/>
              <a:gd name="T43" fmla="*/ 32 h 389"/>
              <a:gd name="T44" fmla="*/ 29 w 386"/>
              <a:gd name="T45" fmla="*/ 14 h 389"/>
              <a:gd name="T46" fmla="*/ 50 w 386"/>
              <a:gd name="T47" fmla="*/ 4 h 389"/>
              <a:gd name="T48" fmla="*/ 75 w 386"/>
              <a:gd name="T49" fmla="*/ 0 h 3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86" h="389">
                <a:moveTo>
                  <a:pt x="75" y="0"/>
                </a:moveTo>
                <a:lnTo>
                  <a:pt x="311" y="0"/>
                </a:lnTo>
                <a:lnTo>
                  <a:pt x="336" y="4"/>
                </a:lnTo>
                <a:lnTo>
                  <a:pt x="357" y="14"/>
                </a:lnTo>
                <a:lnTo>
                  <a:pt x="372" y="32"/>
                </a:lnTo>
                <a:lnTo>
                  <a:pt x="383" y="53"/>
                </a:lnTo>
                <a:lnTo>
                  <a:pt x="386" y="76"/>
                </a:lnTo>
                <a:lnTo>
                  <a:pt x="386" y="312"/>
                </a:lnTo>
                <a:lnTo>
                  <a:pt x="383" y="337"/>
                </a:lnTo>
                <a:lnTo>
                  <a:pt x="372" y="358"/>
                </a:lnTo>
                <a:lnTo>
                  <a:pt x="357" y="373"/>
                </a:lnTo>
                <a:lnTo>
                  <a:pt x="336" y="384"/>
                </a:lnTo>
                <a:lnTo>
                  <a:pt x="311" y="389"/>
                </a:lnTo>
                <a:lnTo>
                  <a:pt x="75" y="389"/>
                </a:lnTo>
                <a:lnTo>
                  <a:pt x="50" y="384"/>
                </a:lnTo>
                <a:lnTo>
                  <a:pt x="29" y="373"/>
                </a:lnTo>
                <a:lnTo>
                  <a:pt x="14" y="358"/>
                </a:lnTo>
                <a:lnTo>
                  <a:pt x="3" y="337"/>
                </a:lnTo>
                <a:lnTo>
                  <a:pt x="0" y="312"/>
                </a:lnTo>
                <a:lnTo>
                  <a:pt x="0" y="76"/>
                </a:lnTo>
                <a:lnTo>
                  <a:pt x="3" y="53"/>
                </a:lnTo>
                <a:lnTo>
                  <a:pt x="14" y="32"/>
                </a:lnTo>
                <a:lnTo>
                  <a:pt x="29" y="14"/>
                </a:lnTo>
                <a:lnTo>
                  <a:pt x="50" y="4"/>
                </a:lnTo>
                <a:lnTo>
                  <a:pt x="75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/>
          </a:p>
        </p:txBody>
      </p:sp>
      <p:sp>
        <p:nvSpPr>
          <p:cNvPr id="1048591" name="Freeform 14"/>
          <p:cNvSpPr/>
          <p:nvPr/>
        </p:nvSpPr>
        <p:spPr bwMode="auto">
          <a:xfrm>
            <a:off x="636444" y="3072111"/>
            <a:ext cx="1306441" cy="1306441"/>
          </a:xfrm>
          <a:custGeom>
            <a:avLst/>
            <a:gdLst>
              <a:gd name="T0" fmla="*/ 77 w 823"/>
              <a:gd name="T1" fmla="*/ 0 h 823"/>
              <a:gd name="T2" fmla="*/ 746 w 823"/>
              <a:gd name="T3" fmla="*/ 0 h 823"/>
              <a:gd name="T4" fmla="*/ 770 w 823"/>
              <a:gd name="T5" fmla="*/ 3 h 823"/>
              <a:gd name="T6" fmla="*/ 791 w 823"/>
              <a:gd name="T7" fmla="*/ 16 h 823"/>
              <a:gd name="T8" fmla="*/ 807 w 823"/>
              <a:gd name="T9" fmla="*/ 31 h 823"/>
              <a:gd name="T10" fmla="*/ 819 w 823"/>
              <a:gd name="T11" fmla="*/ 52 h 823"/>
              <a:gd name="T12" fmla="*/ 823 w 823"/>
              <a:gd name="T13" fmla="*/ 77 h 823"/>
              <a:gd name="T14" fmla="*/ 823 w 823"/>
              <a:gd name="T15" fmla="*/ 746 h 823"/>
              <a:gd name="T16" fmla="*/ 819 w 823"/>
              <a:gd name="T17" fmla="*/ 770 h 823"/>
              <a:gd name="T18" fmla="*/ 807 w 823"/>
              <a:gd name="T19" fmla="*/ 791 h 823"/>
              <a:gd name="T20" fmla="*/ 791 w 823"/>
              <a:gd name="T21" fmla="*/ 807 h 823"/>
              <a:gd name="T22" fmla="*/ 770 w 823"/>
              <a:gd name="T23" fmla="*/ 817 h 823"/>
              <a:gd name="T24" fmla="*/ 746 w 823"/>
              <a:gd name="T25" fmla="*/ 823 h 823"/>
              <a:gd name="T26" fmla="*/ 77 w 823"/>
              <a:gd name="T27" fmla="*/ 823 h 823"/>
              <a:gd name="T28" fmla="*/ 53 w 823"/>
              <a:gd name="T29" fmla="*/ 817 h 823"/>
              <a:gd name="T30" fmla="*/ 32 w 823"/>
              <a:gd name="T31" fmla="*/ 807 h 823"/>
              <a:gd name="T32" fmla="*/ 16 w 823"/>
              <a:gd name="T33" fmla="*/ 791 h 823"/>
              <a:gd name="T34" fmla="*/ 4 w 823"/>
              <a:gd name="T35" fmla="*/ 770 h 823"/>
              <a:gd name="T36" fmla="*/ 0 w 823"/>
              <a:gd name="T37" fmla="*/ 746 h 823"/>
              <a:gd name="T38" fmla="*/ 0 w 823"/>
              <a:gd name="T39" fmla="*/ 77 h 823"/>
              <a:gd name="T40" fmla="*/ 4 w 823"/>
              <a:gd name="T41" fmla="*/ 52 h 823"/>
              <a:gd name="T42" fmla="*/ 16 w 823"/>
              <a:gd name="T43" fmla="*/ 31 h 823"/>
              <a:gd name="T44" fmla="*/ 32 w 823"/>
              <a:gd name="T45" fmla="*/ 16 h 823"/>
              <a:gd name="T46" fmla="*/ 53 w 823"/>
              <a:gd name="T47" fmla="*/ 3 h 823"/>
              <a:gd name="T48" fmla="*/ 77 w 823"/>
              <a:gd name="T49" fmla="*/ 0 h 8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23" h="823">
                <a:moveTo>
                  <a:pt x="77" y="0"/>
                </a:moveTo>
                <a:lnTo>
                  <a:pt x="746" y="0"/>
                </a:lnTo>
                <a:lnTo>
                  <a:pt x="770" y="3"/>
                </a:lnTo>
                <a:lnTo>
                  <a:pt x="791" y="16"/>
                </a:lnTo>
                <a:lnTo>
                  <a:pt x="807" y="31"/>
                </a:lnTo>
                <a:lnTo>
                  <a:pt x="819" y="52"/>
                </a:lnTo>
                <a:lnTo>
                  <a:pt x="823" y="77"/>
                </a:lnTo>
                <a:lnTo>
                  <a:pt x="823" y="746"/>
                </a:lnTo>
                <a:lnTo>
                  <a:pt x="819" y="770"/>
                </a:lnTo>
                <a:lnTo>
                  <a:pt x="807" y="791"/>
                </a:lnTo>
                <a:lnTo>
                  <a:pt x="791" y="807"/>
                </a:lnTo>
                <a:lnTo>
                  <a:pt x="770" y="817"/>
                </a:lnTo>
                <a:lnTo>
                  <a:pt x="746" y="823"/>
                </a:lnTo>
                <a:lnTo>
                  <a:pt x="77" y="823"/>
                </a:lnTo>
                <a:lnTo>
                  <a:pt x="53" y="817"/>
                </a:lnTo>
                <a:lnTo>
                  <a:pt x="32" y="807"/>
                </a:lnTo>
                <a:lnTo>
                  <a:pt x="16" y="791"/>
                </a:lnTo>
                <a:lnTo>
                  <a:pt x="4" y="770"/>
                </a:lnTo>
                <a:lnTo>
                  <a:pt x="0" y="746"/>
                </a:lnTo>
                <a:lnTo>
                  <a:pt x="0" y="77"/>
                </a:lnTo>
                <a:lnTo>
                  <a:pt x="4" y="52"/>
                </a:lnTo>
                <a:lnTo>
                  <a:pt x="16" y="31"/>
                </a:lnTo>
                <a:lnTo>
                  <a:pt x="32" y="16"/>
                </a:lnTo>
                <a:lnTo>
                  <a:pt x="53" y="3"/>
                </a:lnTo>
                <a:lnTo>
                  <a:pt x="77" y="0"/>
                </a:lnTo>
                <a:close/>
              </a:path>
            </a:pathLst>
          </a:custGeom>
          <a:blipFill dpi="0" rotWithShape="1">
            <a:blip r:embed="rId1"/>
            <a:srcRect/>
            <a:stretch>
              <a:fillRect/>
            </a:stretch>
          </a:blip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ctr" anchorCtr="1" compatLnSpc="1"/>
          <a:lstStyle/>
          <a:p>
            <a:endParaRPr lang="zh-CN" altLang="en-US" sz="4265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048592" name="Freeform 15"/>
          <p:cNvSpPr/>
          <p:nvPr/>
        </p:nvSpPr>
        <p:spPr bwMode="auto">
          <a:xfrm>
            <a:off x="1595540" y="1086003"/>
            <a:ext cx="1385570" cy="1029970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ctr" anchorCtr="1" compatLnSpc="1"/>
          <a:lstStyle/>
          <a:p>
            <a:endParaRPr lang="zh-CN" altLang="en-US" sz="626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048594" name="文本框 6"/>
          <p:cNvSpPr txBox="1"/>
          <p:nvPr/>
        </p:nvSpPr>
        <p:spPr>
          <a:xfrm>
            <a:off x="1587567" y="1140139"/>
            <a:ext cx="1459230" cy="82994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AE002B"/>
                </a:solidFill>
                <a:latin typeface="Impact" panose="020B0806030902050204" pitchFamily="34" charset="0"/>
              </a:rPr>
              <a:t>2024</a:t>
            </a:r>
            <a:endParaRPr lang="zh-CN" altLang="en-US" sz="48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048596" name="文本框 22"/>
          <p:cNvSpPr txBox="1"/>
          <p:nvPr/>
        </p:nvSpPr>
        <p:spPr>
          <a:xfrm>
            <a:off x="2895600" y="2049780"/>
            <a:ext cx="5826125" cy="1322070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dist"/>
            <a:r>
              <a:rPr lang="zh-CN" altLang="zh-CN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</a:rPr>
              <a:t>《孙子兵法》对当今军事理论及世界的影响与意义</a:t>
            </a:r>
            <a:endParaRPr lang="zh-CN" altLang="zh-CN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我以为忘了想念" panose="02010600040101010101" charset="-122"/>
              <a:ea typeface="我以为忘了想念" panose="02010600040101010101" charset="-122"/>
            </a:endParaRPr>
          </a:p>
        </p:txBody>
      </p:sp>
      <p:sp>
        <p:nvSpPr>
          <p:cNvPr id="1048597" name="矩形 259"/>
          <p:cNvSpPr>
            <a:spLocks noChangeArrowheads="1"/>
          </p:cNvSpPr>
          <p:nvPr/>
        </p:nvSpPr>
        <p:spPr bwMode="auto">
          <a:xfrm>
            <a:off x="3530600" y="3424555"/>
            <a:ext cx="4410710" cy="133794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800" spc="3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小组成员：</a:t>
            </a:r>
            <a:endParaRPr lang="zh-CN" altLang="en-US" sz="1800" spc="3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我以为忘了想念" panose="02010600040101010101" charset="-122"/>
              <a:ea typeface="我以为忘了想念" panose="02010600040101010101" charset="-122"/>
              <a:cs typeface="我以为忘了想念" panose="02010600040101010101" charset="-122"/>
            </a:endParaRPr>
          </a:p>
          <a:p>
            <a:pPr algn="ctr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800" spc="3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汇报人：   </a:t>
            </a:r>
            <a:endParaRPr lang="en-US" altLang="zh-CN" sz="1800" spc="3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我以为忘了想念" panose="02010600040101010101" charset="-122"/>
              <a:ea typeface="我以为忘了想念" panose="02010600040101010101" charset="-122"/>
              <a:cs typeface="我以为忘了想念" panose="02010600040101010101" charset="-122"/>
            </a:endParaRPr>
          </a:p>
          <a:p>
            <a:pPr algn="ctr" fontAlgn="auto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800" spc="3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2024</a:t>
            </a:r>
            <a:r>
              <a:rPr lang="zh-CN" altLang="en-US" sz="1800" spc="3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年</a:t>
            </a:r>
            <a:r>
              <a:rPr lang="en-US" altLang="zh-CN" sz="1800" spc="3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6</a:t>
            </a:r>
            <a:r>
              <a:rPr lang="zh-CN" altLang="en-US" sz="1800" spc="3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月</a:t>
            </a:r>
            <a:r>
              <a:rPr lang="en-US" altLang="zh-CN" sz="1800" spc="3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6</a:t>
            </a:r>
            <a:r>
              <a:rPr lang="zh-CN" altLang="en-US" sz="1800" spc="3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日</a:t>
            </a:r>
            <a:endParaRPr lang="zh-CN" altLang="en-US" sz="1800" spc="3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我以为忘了想念" panose="02010600040101010101" charset="-122"/>
              <a:ea typeface="我以为忘了想念" panose="02010600040101010101" charset="-122"/>
              <a:cs typeface="我以为忘了想念" panose="02010600040101010101" charset="-122"/>
            </a:endParaRPr>
          </a:p>
        </p:txBody>
      </p:sp>
      <p:sp>
        <p:nvSpPr>
          <p:cNvPr id="1048588" name="Freeform 10"/>
          <p:cNvSpPr/>
          <p:nvPr/>
        </p:nvSpPr>
        <p:spPr bwMode="auto">
          <a:xfrm>
            <a:off x="453064" y="1933309"/>
            <a:ext cx="602292" cy="667919"/>
          </a:xfrm>
          <a:custGeom>
            <a:avLst/>
            <a:gdLst>
              <a:gd name="T0" fmla="*/ 65 w 534"/>
              <a:gd name="T1" fmla="*/ 0 h 535"/>
              <a:gd name="T2" fmla="*/ 468 w 534"/>
              <a:gd name="T3" fmla="*/ 0 h 535"/>
              <a:gd name="T4" fmla="*/ 494 w 534"/>
              <a:gd name="T5" fmla="*/ 5 h 535"/>
              <a:gd name="T6" fmla="*/ 515 w 534"/>
              <a:gd name="T7" fmla="*/ 19 h 535"/>
              <a:gd name="T8" fmla="*/ 529 w 534"/>
              <a:gd name="T9" fmla="*/ 40 h 535"/>
              <a:gd name="T10" fmla="*/ 534 w 534"/>
              <a:gd name="T11" fmla="*/ 66 h 535"/>
              <a:gd name="T12" fmla="*/ 534 w 534"/>
              <a:gd name="T13" fmla="*/ 469 h 535"/>
              <a:gd name="T14" fmla="*/ 529 w 534"/>
              <a:gd name="T15" fmla="*/ 495 h 535"/>
              <a:gd name="T16" fmla="*/ 515 w 534"/>
              <a:gd name="T17" fmla="*/ 516 h 535"/>
              <a:gd name="T18" fmla="*/ 494 w 534"/>
              <a:gd name="T19" fmla="*/ 530 h 535"/>
              <a:gd name="T20" fmla="*/ 468 w 534"/>
              <a:gd name="T21" fmla="*/ 535 h 535"/>
              <a:gd name="T22" fmla="*/ 65 w 534"/>
              <a:gd name="T23" fmla="*/ 535 h 535"/>
              <a:gd name="T24" fmla="*/ 40 w 534"/>
              <a:gd name="T25" fmla="*/ 530 h 535"/>
              <a:gd name="T26" fmla="*/ 19 w 534"/>
              <a:gd name="T27" fmla="*/ 516 h 535"/>
              <a:gd name="T28" fmla="*/ 5 w 534"/>
              <a:gd name="T29" fmla="*/ 495 h 535"/>
              <a:gd name="T30" fmla="*/ 0 w 534"/>
              <a:gd name="T31" fmla="*/ 469 h 535"/>
              <a:gd name="T32" fmla="*/ 0 w 534"/>
              <a:gd name="T33" fmla="*/ 66 h 535"/>
              <a:gd name="T34" fmla="*/ 5 w 534"/>
              <a:gd name="T35" fmla="*/ 40 h 535"/>
              <a:gd name="T36" fmla="*/ 19 w 534"/>
              <a:gd name="T37" fmla="*/ 19 h 535"/>
              <a:gd name="T38" fmla="*/ 40 w 534"/>
              <a:gd name="T39" fmla="*/ 5 h 535"/>
              <a:gd name="T40" fmla="*/ 65 w 534"/>
              <a:gd name="T41" fmla="*/ 0 h 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34" h="535">
                <a:moveTo>
                  <a:pt x="65" y="0"/>
                </a:moveTo>
                <a:lnTo>
                  <a:pt x="468" y="0"/>
                </a:lnTo>
                <a:lnTo>
                  <a:pt x="494" y="5"/>
                </a:lnTo>
                <a:lnTo>
                  <a:pt x="515" y="19"/>
                </a:lnTo>
                <a:lnTo>
                  <a:pt x="529" y="40"/>
                </a:lnTo>
                <a:lnTo>
                  <a:pt x="534" y="66"/>
                </a:lnTo>
                <a:lnTo>
                  <a:pt x="534" y="469"/>
                </a:lnTo>
                <a:lnTo>
                  <a:pt x="529" y="495"/>
                </a:lnTo>
                <a:lnTo>
                  <a:pt x="515" y="516"/>
                </a:lnTo>
                <a:lnTo>
                  <a:pt x="494" y="530"/>
                </a:lnTo>
                <a:lnTo>
                  <a:pt x="468" y="535"/>
                </a:lnTo>
                <a:lnTo>
                  <a:pt x="65" y="535"/>
                </a:lnTo>
                <a:lnTo>
                  <a:pt x="40" y="530"/>
                </a:lnTo>
                <a:lnTo>
                  <a:pt x="19" y="516"/>
                </a:lnTo>
                <a:lnTo>
                  <a:pt x="5" y="495"/>
                </a:lnTo>
                <a:lnTo>
                  <a:pt x="0" y="469"/>
                </a:lnTo>
                <a:lnTo>
                  <a:pt x="0" y="66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5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50" y="853767"/>
            <a:ext cx="1181388" cy="1086475"/>
          </a:xfrm>
          <a:prstGeom prst="roundRect">
            <a:avLst/>
          </a:prstGeom>
        </p:spPr>
      </p:pic>
      <p:pic>
        <p:nvPicPr>
          <p:cNvPr id="33" name="图片 1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00196" y="0"/>
            <a:ext cx="1009594" cy="1013432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53" b="100000" l="0" r="9911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67" y="0"/>
            <a:ext cx="777648" cy="1297227"/>
          </a:xfrm>
          <a:prstGeom prst="rect">
            <a:avLst/>
          </a:prstGeom>
        </p:spPr>
      </p:pic>
    </p:spTree>
  </p:cSld>
  <p:clrMapOvr>
    <a:masterClrMapping/>
  </p:clrMapOvr>
  <p:transition spd="med" advTm="3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48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485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8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96" grpId="0" bldLvl="0" animBg="1"/>
      <p:bldP spid="104859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98275" y="3196659"/>
            <a:ext cx="5137618" cy="507819"/>
          </a:xfrm>
          <a:prstGeom prst="rect">
            <a:avLst/>
          </a:prstGeom>
          <a:solidFill>
            <a:schemeClr val="bg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645" name="Freeform 15"/>
          <p:cNvSpPr/>
          <p:nvPr/>
        </p:nvSpPr>
        <p:spPr bwMode="auto">
          <a:xfrm>
            <a:off x="715955" y="1881304"/>
            <a:ext cx="1499982" cy="1499981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</a:gradFill>
          <a:ln w="57150">
            <a:solidFill>
              <a:schemeClr val="bg1"/>
            </a:solidFill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ctr" anchorCtr="1" compatLnSpc="1"/>
          <a:lstStyle/>
          <a:p>
            <a:endParaRPr lang="zh-CN" altLang="en-US" sz="626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048646" name="文本框 6"/>
          <p:cNvSpPr txBox="1"/>
          <p:nvPr/>
        </p:nvSpPr>
        <p:spPr>
          <a:xfrm>
            <a:off x="876300" y="2073275"/>
            <a:ext cx="1179830" cy="1142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825" dirty="0">
                <a:solidFill>
                  <a:srgbClr val="AE002B"/>
                </a:solidFill>
                <a:latin typeface="Impact" panose="020B0806030902050204" pitchFamily="34" charset="0"/>
              </a:rPr>
              <a:t>03</a:t>
            </a:r>
            <a:endParaRPr lang="zh-CN" altLang="en-US" sz="6825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grpSp>
        <p:nvGrpSpPr>
          <p:cNvPr id="56" name="组合 7"/>
          <p:cNvGrpSpPr/>
          <p:nvPr/>
        </p:nvGrpSpPr>
        <p:grpSpPr>
          <a:xfrm>
            <a:off x="2215855" y="2160375"/>
            <a:ext cx="6782435" cy="963295"/>
            <a:chOff x="3285645" y="2069910"/>
            <a:chExt cx="6307461" cy="963295"/>
          </a:xfrm>
        </p:grpSpPr>
        <p:sp>
          <p:nvSpPr>
            <p:cNvPr id="1048647" name="矩形 3"/>
            <p:cNvSpPr/>
            <p:nvPr/>
          </p:nvSpPr>
          <p:spPr>
            <a:xfrm>
              <a:off x="3285645" y="2069910"/>
              <a:ext cx="6307461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800" b="1" dirty="0">
                  <a:solidFill>
                    <a:srgbClr val="AE002B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《孙子兵法》对世界未来发展的有益借鉴</a:t>
              </a:r>
              <a:endParaRPr lang="zh-CN" altLang="en-US" sz="2800" b="1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048648" name="文本框 4"/>
            <p:cNvSpPr txBox="1"/>
            <p:nvPr/>
          </p:nvSpPr>
          <p:spPr>
            <a:xfrm>
              <a:off x="3749212" y="2664905"/>
              <a:ext cx="572933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en-US" altLang="zh-CN" sz="1200" dirty="0">
                  <a:solidFill>
                    <a:srgbClr val="AE002B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Light Condensed" panose="020B0502040204020203" pitchFamily="34" charset="0"/>
                  <a:cs typeface="Arial" panose="020B0604020202020204" pitchFamily="34" charset="0"/>
                </a:rPr>
                <a:t>Valuable Lessons from The Art of War for Future Global Development</a:t>
              </a:r>
              <a:endParaRPr lang="en-US" altLang="zh-CN" sz="1200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Condensed" panose="020B0502040204020203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145730" name="直接连接符 2"/>
            <p:cNvCxnSpPr/>
            <p:nvPr/>
          </p:nvCxnSpPr>
          <p:spPr>
            <a:xfrm flipV="1">
              <a:off x="3505746" y="2664066"/>
              <a:ext cx="6055305" cy="1079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48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48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45" grpId="0" bldLvl="0" animBg="1"/>
      <p:bldP spid="104864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6957"/>
            <a:ext cx="4377600" cy="2765223"/>
          </a:xfrm>
          <a:prstGeom prst="rect">
            <a:avLst/>
          </a:prstGeom>
        </p:spPr>
      </p:pic>
      <p:sp>
        <p:nvSpPr>
          <p:cNvPr id="1048720" name="文本框 2"/>
          <p:cNvSpPr txBox="1"/>
          <p:nvPr/>
        </p:nvSpPr>
        <p:spPr>
          <a:xfrm>
            <a:off x="378645" y="109831"/>
            <a:ext cx="457200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《孙子兵法》对世界未来发展的有益借鉴</a:t>
            </a:r>
            <a:endParaRPr lang="zh-CN" altLang="en-US" sz="1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4"/>
          <p:cNvSpPr txBox="1"/>
          <p:nvPr/>
        </p:nvSpPr>
        <p:spPr>
          <a:xfrm>
            <a:off x="442595" y="442595"/>
            <a:ext cx="6524625" cy="737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Condensed" panose="020B0502040204020203" pitchFamily="34" charset="0"/>
                <a:cs typeface="Arial" panose="020B0604020202020204" pitchFamily="34" charset="0"/>
                <a:sym typeface="+mn-ea"/>
              </a:rPr>
              <a:t>Valuable Lessons from The Art of War for Future Global Development</a:t>
            </a:r>
            <a:endParaRPr lang="en-US" altLang="zh-CN" sz="1400" dirty="0">
              <a:solidFill>
                <a:srgbClr val="AE002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 Condensed" panose="020B0502040204020203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rgbClr val="AE002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 Condensed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0" y="1316957"/>
            <a:ext cx="9144000" cy="2765223"/>
          </a:xfrm>
          <a:prstGeom prst="rect">
            <a:avLst/>
          </a:prstGeom>
          <a:gradFill>
            <a:gsLst>
              <a:gs pos="14000">
                <a:schemeClr val="bg1">
                  <a:alpha val="38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459373" y="1479013"/>
            <a:ext cx="4572000" cy="2584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fontAlgn="auto"/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“亡国不可以复存，死者不可以复生。故明君慎之，良将警之，此安国全军之道也。”孙子兵法强调战略的重要性，主张以智谋制胜。在当今国际关系中，战略竞争和经济、文化对抗日益激烈，“知己知彼，百战不殆”的原则依然具有指导意义。了解对手的实力、意图和行动，有助于制定有效战略，争取以和平方式解决争端。唯有增强自身竞争力，才能维护国家的独立性和自尊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我以为忘了想念" panose="02010600040101010101" charset="-122"/>
              <a:ea typeface="我以为忘了想念" panose="02010600040101010101" charset="-122"/>
              <a:cs typeface="我以为忘了想念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3000">
        <p14:ripple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87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87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20" grpId="0"/>
      <p:bldP spid="7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800" y="1372932"/>
            <a:ext cx="4255200" cy="2757529"/>
          </a:xfrm>
          <a:prstGeom prst="rect">
            <a:avLst/>
          </a:prstGeom>
        </p:spPr>
      </p:pic>
      <p:sp>
        <p:nvSpPr>
          <p:cNvPr id="1048720" name="文本框 2"/>
          <p:cNvSpPr txBox="1"/>
          <p:nvPr/>
        </p:nvSpPr>
        <p:spPr>
          <a:xfrm>
            <a:off x="366580" y="116181"/>
            <a:ext cx="4572000" cy="1476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《孙子兵法》对世界未来发展的有益借鉴</a:t>
            </a:r>
            <a:endParaRPr lang="zh-CN" altLang="en-US" sz="1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sz="1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4"/>
          <p:cNvSpPr txBox="1"/>
          <p:nvPr/>
        </p:nvSpPr>
        <p:spPr>
          <a:xfrm>
            <a:off x="424815" y="442595"/>
            <a:ext cx="7245985" cy="737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Condensed" panose="020B0502040204020203" pitchFamily="34" charset="0"/>
                <a:cs typeface="Arial" panose="020B0604020202020204" pitchFamily="34" charset="0"/>
                <a:sym typeface="+mn-ea"/>
              </a:rPr>
              <a:t>Valuable Lessons from The Art of War for Future Global Development</a:t>
            </a:r>
            <a:endParaRPr lang="en-US" altLang="zh-CN" sz="1400" dirty="0">
              <a:solidFill>
                <a:srgbClr val="AE002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 Condensed" panose="020B0502040204020203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rgbClr val="AE002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 Condensed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 flipH="1">
            <a:off x="0" y="1372932"/>
            <a:ext cx="9144000" cy="2765223"/>
          </a:xfrm>
          <a:prstGeom prst="rect">
            <a:avLst/>
          </a:prstGeom>
          <a:gradFill>
            <a:gsLst>
              <a:gs pos="14000">
                <a:schemeClr val="bg1">
                  <a:alpha val="38000"/>
                </a:schemeClr>
              </a:gs>
              <a:gs pos="100000">
                <a:srgbClr val="C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25095" y="1372870"/>
            <a:ext cx="4572000" cy="2209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457200" fontAlgn="auto"/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即使作为一部兵书，《孙子兵法》也拥有深远的实际意义。正如日本松下电器创始人松下幸之助所言：“《孙子兵法》是天下第一神灵，我们必须顶礼膜拜，认真背诵，灵活运用，公司才能发达。” 其中提到的“五事七计”，不仅适用于军事战略，还能用于生活和商业中的判断和决策。这些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  <a:sym typeface="+mn-ea"/>
              </a:rPr>
              <a:t>古老智慧的灵活运用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  <a:sym typeface="+mn-ea"/>
              </a:rPr>
              <a:t>能够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帮助我们在纷繁复杂的局势中看清关键，制定明智的策略，进而在各种挑战中稳步前行。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我以为忘了想念" panose="02010600040101010101" charset="-122"/>
              <a:ea typeface="我以为忘了想念" panose="02010600040101010101" charset="-122"/>
              <a:cs typeface="我以为忘了想念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000">
        <p:circle/>
      </p:transition>
    </mc:Choice>
    <mc:Fallback>
      <p:transition spd="slow" advTm="3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87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87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20" grpId="0"/>
      <p:bldP spid="7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3" name="矩形 259"/>
          <p:cNvSpPr>
            <a:spLocks noChangeArrowheads="1"/>
          </p:cNvSpPr>
          <p:nvPr/>
        </p:nvSpPr>
        <p:spPr bwMode="auto">
          <a:xfrm>
            <a:off x="3221508" y="2238530"/>
            <a:ext cx="4787292" cy="738664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4800" b="1" spc="-300" dirty="0">
                <a:solidFill>
                  <a:srgbClr val="C000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THANK   YOU </a:t>
            </a:r>
            <a:endParaRPr lang="en-US" altLang="zh-CN" sz="4800" b="1" spc="-300" dirty="0">
              <a:solidFill>
                <a:srgbClr val="C00000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pic>
        <p:nvPicPr>
          <p:cNvPr id="2097174" name="图片 30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8079944" y="18507"/>
            <a:ext cx="1009594" cy="1013432"/>
          </a:xfrm>
          <a:prstGeom prst="rect">
            <a:avLst/>
          </a:prstGeom>
        </p:spPr>
      </p:pic>
      <p:sp>
        <p:nvSpPr>
          <p:cNvPr id="16" name="Freeform 6"/>
          <p:cNvSpPr/>
          <p:nvPr/>
        </p:nvSpPr>
        <p:spPr bwMode="auto">
          <a:xfrm>
            <a:off x="189091" y="219536"/>
            <a:ext cx="784182" cy="781007"/>
          </a:xfrm>
          <a:custGeom>
            <a:avLst/>
            <a:gdLst>
              <a:gd name="T0" fmla="*/ 67 w 494"/>
              <a:gd name="T1" fmla="*/ 0 h 492"/>
              <a:gd name="T2" fmla="*/ 429 w 494"/>
              <a:gd name="T3" fmla="*/ 0 h 492"/>
              <a:gd name="T4" fmla="*/ 454 w 494"/>
              <a:gd name="T5" fmla="*/ 5 h 492"/>
              <a:gd name="T6" fmla="*/ 475 w 494"/>
              <a:gd name="T7" fmla="*/ 19 h 492"/>
              <a:gd name="T8" fmla="*/ 489 w 494"/>
              <a:gd name="T9" fmla="*/ 40 h 492"/>
              <a:gd name="T10" fmla="*/ 494 w 494"/>
              <a:gd name="T11" fmla="*/ 65 h 492"/>
              <a:gd name="T12" fmla="*/ 494 w 494"/>
              <a:gd name="T13" fmla="*/ 427 h 492"/>
              <a:gd name="T14" fmla="*/ 489 w 494"/>
              <a:gd name="T15" fmla="*/ 452 h 492"/>
              <a:gd name="T16" fmla="*/ 475 w 494"/>
              <a:gd name="T17" fmla="*/ 473 h 492"/>
              <a:gd name="T18" fmla="*/ 454 w 494"/>
              <a:gd name="T19" fmla="*/ 487 h 492"/>
              <a:gd name="T20" fmla="*/ 429 w 494"/>
              <a:gd name="T21" fmla="*/ 492 h 492"/>
              <a:gd name="T22" fmla="*/ 67 w 494"/>
              <a:gd name="T23" fmla="*/ 492 h 492"/>
              <a:gd name="T24" fmla="*/ 41 w 494"/>
              <a:gd name="T25" fmla="*/ 487 h 492"/>
              <a:gd name="T26" fmla="*/ 20 w 494"/>
              <a:gd name="T27" fmla="*/ 473 h 492"/>
              <a:gd name="T28" fmla="*/ 6 w 494"/>
              <a:gd name="T29" fmla="*/ 452 h 492"/>
              <a:gd name="T30" fmla="*/ 0 w 494"/>
              <a:gd name="T31" fmla="*/ 427 h 492"/>
              <a:gd name="T32" fmla="*/ 0 w 494"/>
              <a:gd name="T33" fmla="*/ 65 h 492"/>
              <a:gd name="T34" fmla="*/ 6 w 494"/>
              <a:gd name="T35" fmla="*/ 40 h 492"/>
              <a:gd name="T36" fmla="*/ 20 w 494"/>
              <a:gd name="T37" fmla="*/ 19 h 492"/>
              <a:gd name="T38" fmla="*/ 41 w 494"/>
              <a:gd name="T39" fmla="*/ 5 h 492"/>
              <a:gd name="T40" fmla="*/ 67 w 494"/>
              <a:gd name="T41" fmla="*/ 0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94" h="492">
                <a:moveTo>
                  <a:pt x="67" y="0"/>
                </a:moveTo>
                <a:lnTo>
                  <a:pt x="429" y="0"/>
                </a:lnTo>
                <a:lnTo>
                  <a:pt x="454" y="5"/>
                </a:lnTo>
                <a:lnTo>
                  <a:pt x="475" y="19"/>
                </a:lnTo>
                <a:lnTo>
                  <a:pt x="489" y="40"/>
                </a:lnTo>
                <a:lnTo>
                  <a:pt x="494" y="65"/>
                </a:lnTo>
                <a:lnTo>
                  <a:pt x="494" y="427"/>
                </a:lnTo>
                <a:lnTo>
                  <a:pt x="489" y="452"/>
                </a:lnTo>
                <a:lnTo>
                  <a:pt x="475" y="473"/>
                </a:lnTo>
                <a:lnTo>
                  <a:pt x="454" y="487"/>
                </a:lnTo>
                <a:lnTo>
                  <a:pt x="429" y="492"/>
                </a:lnTo>
                <a:lnTo>
                  <a:pt x="67" y="492"/>
                </a:lnTo>
                <a:lnTo>
                  <a:pt x="41" y="487"/>
                </a:lnTo>
                <a:lnTo>
                  <a:pt x="20" y="473"/>
                </a:lnTo>
                <a:lnTo>
                  <a:pt x="6" y="452"/>
                </a:lnTo>
                <a:lnTo>
                  <a:pt x="0" y="427"/>
                </a:lnTo>
                <a:lnTo>
                  <a:pt x="0" y="65"/>
                </a:lnTo>
                <a:lnTo>
                  <a:pt x="6" y="40"/>
                </a:lnTo>
                <a:lnTo>
                  <a:pt x="20" y="19"/>
                </a:lnTo>
                <a:lnTo>
                  <a:pt x="41" y="5"/>
                </a:lnTo>
                <a:lnTo>
                  <a:pt x="67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/>
          </a:p>
        </p:txBody>
      </p:sp>
      <p:sp>
        <p:nvSpPr>
          <p:cNvPr id="17" name="Freeform 9"/>
          <p:cNvSpPr/>
          <p:nvPr/>
        </p:nvSpPr>
        <p:spPr bwMode="auto">
          <a:xfrm>
            <a:off x="754210" y="2139345"/>
            <a:ext cx="1477882" cy="1477882"/>
          </a:xfrm>
          <a:custGeom>
            <a:avLst/>
            <a:gdLst>
              <a:gd name="T0" fmla="*/ 66 w 931"/>
              <a:gd name="T1" fmla="*/ 0 h 931"/>
              <a:gd name="T2" fmla="*/ 867 w 931"/>
              <a:gd name="T3" fmla="*/ 0 h 931"/>
              <a:gd name="T4" fmla="*/ 891 w 931"/>
              <a:gd name="T5" fmla="*/ 5 h 931"/>
              <a:gd name="T6" fmla="*/ 912 w 931"/>
              <a:gd name="T7" fmla="*/ 19 h 931"/>
              <a:gd name="T8" fmla="*/ 926 w 931"/>
              <a:gd name="T9" fmla="*/ 40 h 931"/>
              <a:gd name="T10" fmla="*/ 931 w 931"/>
              <a:gd name="T11" fmla="*/ 64 h 931"/>
              <a:gd name="T12" fmla="*/ 931 w 931"/>
              <a:gd name="T13" fmla="*/ 864 h 931"/>
              <a:gd name="T14" fmla="*/ 926 w 931"/>
              <a:gd name="T15" fmla="*/ 891 h 931"/>
              <a:gd name="T16" fmla="*/ 912 w 931"/>
              <a:gd name="T17" fmla="*/ 912 h 931"/>
              <a:gd name="T18" fmla="*/ 891 w 931"/>
              <a:gd name="T19" fmla="*/ 926 h 931"/>
              <a:gd name="T20" fmla="*/ 867 w 931"/>
              <a:gd name="T21" fmla="*/ 931 h 931"/>
              <a:gd name="T22" fmla="*/ 66 w 931"/>
              <a:gd name="T23" fmla="*/ 931 h 931"/>
              <a:gd name="T24" fmla="*/ 40 w 931"/>
              <a:gd name="T25" fmla="*/ 926 h 931"/>
              <a:gd name="T26" fmla="*/ 19 w 931"/>
              <a:gd name="T27" fmla="*/ 912 h 931"/>
              <a:gd name="T28" fmla="*/ 5 w 931"/>
              <a:gd name="T29" fmla="*/ 891 h 931"/>
              <a:gd name="T30" fmla="*/ 0 w 931"/>
              <a:gd name="T31" fmla="*/ 864 h 931"/>
              <a:gd name="T32" fmla="*/ 0 w 931"/>
              <a:gd name="T33" fmla="*/ 64 h 931"/>
              <a:gd name="T34" fmla="*/ 5 w 931"/>
              <a:gd name="T35" fmla="*/ 40 h 931"/>
              <a:gd name="T36" fmla="*/ 19 w 931"/>
              <a:gd name="T37" fmla="*/ 19 h 931"/>
              <a:gd name="T38" fmla="*/ 40 w 931"/>
              <a:gd name="T39" fmla="*/ 5 h 931"/>
              <a:gd name="T40" fmla="*/ 66 w 931"/>
              <a:gd name="T41" fmla="*/ 0 h 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31" h="931">
                <a:moveTo>
                  <a:pt x="66" y="0"/>
                </a:moveTo>
                <a:lnTo>
                  <a:pt x="867" y="0"/>
                </a:lnTo>
                <a:lnTo>
                  <a:pt x="891" y="5"/>
                </a:lnTo>
                <a:lnTo>
                  <a:pt x="912" y="19"/>
                </a:lnTo>
                <a:lnTo>
                  <a:pt x="926" y="40"/>
                </a:lnTo>
                <a:lnTo>
                  <a:pt x="931" y="64"/>
                </a:lnTo>
                <a:lnTo>
                  <a:pt x="931" y="864"/>
                </a:lnTo>
                <a:lnTo>
                  <a:pt x="926" y="891"/>
                </a:lnTo>
                <a:lnTo>
                  <a:pt x="912" y="912"/>
                </a:lnTo>
                <a:lnTo>
                  <a:pt x="891" y="926"/>
                </a:lnTo>
                <a:lnTo>
                  <a:pt x="867" y="931"/>
                </a:lnTo>
                <a:lnTo>
                  <a:pt x="66" y="931"/>
                </a:lnTo>
                <a:lnTo>
                  <a:pt x="40" y="926"/>
                </a:lnTo>
                <a:lnTo>
                  <a:pt x="19" y="912"/>
                </a:lnTo>
                <a:lnTo>
                  <a:pt x="5" y="891"/>
                </a:lnTo>
                <a:lnTo>
                  <a:pt x="0" y="864"/>
                </a:lnTo>
                <a:lnTo>
                  <a:pt x="0" y="64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6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/>
          </a:p>
        </p:txBody>
      </p:sp>
      <p:sp>
        <p:nvSpPr>
          <p:cNvPr id="18" name="Freeform 11"/>
          <p:cNvSpPr/>
          <p:nvPr/>
        </p:nvSpPr>
        <p:spPr bwMode="auto">
          <a:xfrm>
            <a:off x="189091" y="3947215"/>
            <a:ext cx="793707" cy="798469"/>
          </a:xfrm>
          <a:custGeom>
            <a:avLst/>
            <a:gdLst>
              <a:gd name="T0" fmla="*/ 65 w 500"/>
              <a:gd name="T1" fmla="*/ 0 h 503"/>
              <a:gd name="T2" fmla="*/ 436 w 500"/>
              <a:gd name="T3" fmla="*/ 0 h 503"/>
              <a:gd name="T4" fmla="*/ 460 w 500"/>
              <a:gd name="T5" fmla="*/ 5 h 503"/>
              <a:gd name="T6" fmla="*/ 481 w 500"/>
              <a:gd name="T7" fmla="*/ 19 h 503"/>
              <a:gd name="T8" fmla="*/ 495 w 500"/>
              <a:gd name="T9" fmla="*/ 40 h 503"/>
              <a:gd name="T10" fmla="*/ 500 w 500"/>
              <a:gd name="T11" fmla="*/ 67 h 503"/>
              <a:gd name="T12" fmla="*/ 500 w 500"/>
              <a:gd name="T13" fmla="*/ 436 h 503"/>
              <a:gd name="T14" fmla="*/ 495 w 500"/>
              <a:gd name="T15" fmla="*/ 462 h 503"/>
              <a:gd name="T16" fmla="*/ 481 w 500"/>
              <a:gd name="T17" fmla="*/ 483 h 503"/>
              <a:gd name="T18" fmla="*/ 460 w 500"/>
              <a:gd name="T19" fmla="*/ 497 h 503"/>
              <a:gd name="T20" fmla="*/ 436 w 500"/>
              <a:gd name="T21" fmla="*/ 503 h 503"/>
              <a:gd name="T22" fmla="*/ 65 w 500"/>
              <a:gd name="T23" fmla="*/ 503 h 503"/>
              <a:gd name="T24" fmla="*/ 40 w 500"/>
              <a:gd name="T25" fmla="*/ 497 h 503"/>
              <a:gd name="T26" fmla="*/ 19 w 500"/>
              <a:gd name="T27" fmla="*/ 483 h 503"/>
              <a:gd name="T28" fmla="*/ 5 w 500"/>
              <a:gd name="T29" fmla="*/ 462 h 503"/>
              <a:gd name="T30" fmla="*/ 0 w 500"/>
              <a:gd name="T31" fmla="*/ 436 h 503"/>
              <a:gd name="T32" fmla="*/ 0 w 500"/>
              <a:gd name="T33" fmla="*/ 67 h 503"/>
              <a:gd name="T34" fmla="*/ 5 w 500"/>
              <a:gd name="T35" fmla="*/ 40 h 503"/>
              <a:gd name="T36" fmla="*/ 19 w 500"/>
              <a:gd name="T37" fmla="*/ 19 h 503"/>
              <a:gd name="T38" fmla="*/ 40 w 500"/>
              <a:gd name="T39" fmla="*/ 5 h 503"/>
              <a:gd name="T40" fmla="*/ 65 w 500"/>
              <a:gd name="T41" fmla="*/ 0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00" h="503">
                <a:moveTo>
                  <a:pt x="65" y="0"/>
                </a:moveTo>
                <a:lnTo>
                  <a:pt x="436" y="0"/>
                </a:lnTo>
                <a:lnTo>
                  <a:pt x="460" y="5"/>
                </a:lnTo>
                <a:lnTo>
                  <a:pt x="481" y="19"/>
                </a:lnTo>
                <a:lnTo>
                  <a:pt x="495" y="40"/>
                </a:lnTo>
                <a:lnTo>
                  <a:pt x="500" y="67"/>
                </a:lnTo>
                <a:lnTo>
                  <a:pt x="500" y="436"/>
                </a:lnTo>
                <a:lnTo>
                  <a:pt x="495" y="462"/>
                </a:lnTo>
                <a:lnTo>
                  <a:pt x="481" y="483"/>
                </a:lnTo>
                <a:lnTo>
                  <a:pt x="460" y="497"/>
                </a:lnTo>
                <a:lnTo>
                  <a:pt x="436" y="503"/>
                </a:lnTo>
                <a:lnTo>
                  <a:pt x="65" y="503"/>
                </a:lnTo>
                <a:lnTo>
                  <a:pt x="40" y="497"/>
                </a:lnTo>
                <a:lnTo>
                  <a:pt x="19" y="483"/>
                </a:lnTo>
                <a:lnTo>
                  <a:pt x="5" y="462"/>
                </a:lnTo>
                <a:lnTo>
                  <a:pt x="0" y="436"/>
                </a:lnTo>
                <a:lnTo>
                  <a:pt x="0" y="67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5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/>
          </a:p>
        </p:txBody>
      </p:sp>
      <p:sp>
        <p:nvSpPr>
          <p:cNvPr id="19" name="Freeform 13"/>
          <p:cNvSpPr/>
          <p:nvPr/>
        </p:nvSpPr>
        <p:spPr bwMode="auto">
          <a:xfrm>
            <a:off x="1465656" y="2359259"/>
            <a:ext cx="612742" cy="617504"/>
          </a:xfrm>
          <a:custGeom>
            <a:avLst/>
            <a:gdLst>
              <a:gd name="T0" fmla="*/ 75 w 386"/>
              <a:gd name="T1" fmla="*/ 0 h 389"/>
              <a:gd name="T2" fmla="*/ 311 w 386"/>
              <a:gd name="T3" fmla="*/ 0 h 389"/>
              <a:gd name="T4" fmla="*/ 336 w 386"/>
              <a:gd name="T5" fmla="*/ 4 h 389"/>
              <a:gd name="T6" fmla="*/ 357 w 386"/>
              <a:gd name="T7" fmla="*/ 14 h 389"/>
              <a:gd name="T8" fmla="*/ 372 w 386"/>
              <a:gd name="T9" fmla="*/ 32 h 389"/>
              <a:gd name="T10" fmla="*/ 383 w 386"/>
              <a:gd name="T11" fmla="*/ 53 h 389"/>
              <a:gd name="T12" fmla="*/ 386 w 386"/>
              <a:gd name="T13" fmla="*/ 76 h 389"/>
              <a:gd name="T14" fmla="*/ 386 w 386"/>
              <a:gd name="T15" fmla="*/ 312 h 389"/>
              <a:gd name="T16" fmla="*/ 383 w 386"/>
              <a:gd name="T17" fmla="*/ 337 h 389"/>
              <a:gd name="T18" fmla="*/ 372 w 386"/>
              <a:gd name="T19" fmla="*/ 358 h 389"/>
              <a:gd name="T20" fmla="*/ 357 w 386"/>
              <a:gd name="T21" fmla="*/ 373 h 389"/>
              <a:gd name="T22" fmla="*/ 336 w 386"/>
              <a:gd name="T23" fmla="*/ 384 h 389"/>
              <a:gd name="T24" fmla="*/ 311 w 386"/>
              <a:gd name="T25" fmla="*/ 389 h 389"/>
              <a:gd name="T26" fmla="*/ 75 w 386"/>
              <a:gd name="T27" fmla="*/ 389 h 389"/>
              <a:gd name="T28" fmla="*/ 50 w 386"/>
              <a:gd name="T29" fmla="*/ 384 h 389"/>
              <a:gd name="T30" fmla="*/ 29 w 386"/>
              <a:gd name="T31" fmla="*/ 373 h 389"/>
              <a:gd name="T32" fmla="*/ 14 w 386"/>
              <a:gd name="T33" fmla="*/ 358 h 389"/>
              <a:gd name="T34" fmla="*/ 3 w 386"/>
              <a:gd name="T35" fmla="*/ 337 h 389"/>
              <a:gd name="T36" fmla="*/ 0 w 386"/>
              <a:gd name="T37" fmla="*/ 312 h 389"/>
              <a:gd name="T38" fmla="*/ 0 w 386"/>
              <a:gd name="T39" fmla="*/ 76 h 389"/>
              <a:gd name="T40" fmla="*/ 3 w 386"/>
              <a:gd name="T41" fmla="*/ 53 h 389"/>
              <a:gd name="T42" fmla="*/ 14 w 386"/>
              <a:gd name="T43" fmla="*/ 32 h 389"/>
              <a:gd name="T44" fmla="*/ 29 w 386"/>
              <a:gd name="T45" fmla="*/ 14 h 389"/>
              <a:gd name="T46" fmla="*/ 50 w 386"/>
              <a:gd name="T47" fmla="*/ 4 h 389"/>
              <a:gd name="T48" fmla="*/ 75 w 386"/>
              <a:gd name="T49" fmla="*/ 0 h 3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86" h="389">
                <a:moveTo>
                  <a:pt x="75" y="0"/>
                </a:moveTo>
                <a:lnTo>
                  <a:pt x="311" y="0"/>
                </a:lnTo>
                <a:lnTo>
                  <a:pt x="336" y="4"/>
                </a:lnTo>
                <a:lnTo>
                  <a:pt x="357" y="14"/>
                </a:lnTo>
                <a:lnTo>
                  <a:pt x="372" y="32"/>
                </a:lnTo>
                <a:lnTo>
                  <a:pt x="383" y="53"/>
                </a:lnTo>
                <a:lnTo>
                  <a:pt x="386" y="76"/>
                </a:lnTo>
                <a:lnTo>
                  <a:pt x="386" y="312"/>
                </a:lnTo>
                <a:lnTo>
                  <a:pt x="383" y="337"/>
                </a:lnTo>
                <a:lnTo>
                  <a:pt x="372" y="358"/>
                </a:lnTo>
                <a:lnTo>
                  <a:pt x="357" y="373"/>
                </a:lnTo>
                <a:lnTo>
                  <a:pt x="336" y="384"/>
                </a:lnTo>
                <a:lnTo>
                  <a:pt x="311" y="389"/>
                </a:lnTo>
                <a:lnTo>
                  <a:pt x="75" y="389"/>
                </a:lnTo>
                <a:lnTo>
                  <a:pt x="50" y="384"/>
                </a:lnTo>
                <a:lnTo>
                  <a:pt x="29" y="373"/>
                </a:lnTo>
                <a:lnTo>
                  <a:pt x="14" y="358"/>
                </a:lnTo>
                <a:lnTo>
                  <a:pt x="3" y="337"/>
                </a:lnTo>
                <a:lnTo>
                  <a:pt x="0" y="312"/>
                </a:lnTo>
                <a:lnTo>
                  <a:pt x="0" y="76"/>
                </a:lnTo>
                <a:lnTo>
                  <a:pt x="3" y="53"/>
                </a:lnTo>
                <a:lnTo>
                  <a:pt x="14" y="32"/>
                </a:lnTo>
                <a:lnTo>
                  <a:pt x="29" y="14"/>
                </a:lnTo>
                <a:lnTo>
                  <a:pt x="50" y="4"/>
                </a:lnTo>
                <a:lnTo>
                  <a:pt x="75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/>
          </a:p>
        </p:txBody>
      </p:sp>
      <p:sp>
        <p:nvSpPr>
          <p:cNvPr id="23" name="Freeform 10"/>
          <p:cNvSpPr/>
          <p:nvPr/>
        </p:nvSpPr>
        <p:spPr bwMode="auto">
          <a:xfrm>
            <a:off x="453064" y="1933309"/>
            <a:ext cx="602292" cy="667919"/>
          </a:xfrm>
          <a:custGeom>
            <a:avLst/>
            <a:gdLst>
              <a:gd name="T0" fmla="*/ 65 w 534"/>
              <a:gd name="T1" fmla="*/ 0 h 535"/>
              <a:gd name="T2" fmla="*/ 468 w 534"/>
              <a:gd name="T3" fmla="*/ 0 h 535"/>
              <a:gd name="T4" fmla="*/ 494 w 534"/>
              <a:gd name="T5" fmla="*/ 5 h 535"/>
              <a:gd name="T6" fmla="*/ 515 w 534"/>
              <a:gd name="T7" fmla="*/ 19 h 535"/>
              <a:gd name="T8" fmla="*/ 529 w 534"/>
              <a:gd name="T9" fmla="*/ 40 h 535"/>
              <a:gd name="T10" fmla="*/ 534 w 534"/>
              <a:gd name="T11" fmla="*/ 66 h 535"/>
              <a:gd name="T12" fmla="*/ 534 w 534"/>
              <a:gd name="T13" fmla="*/ 469 h 535"/>
              <a:gd name="T14" fmla="*/ 529 w 534"/>
              <a:gd name="T15" fmla="*/ 495 h 535"/>
              <a:gd name="T16" fmla="*/ 515 w 534"/>
              <a:gd name="T17" fmla="*/ 516 h 535"/>
              <a:gd name="T18" fmla="*/ 494 w 534"/>
              <a:gd name="T19" fmla="*/ 530 h 535"/>
              <a:gd name="T20" fmla="*/ 468 w 534"/>
              <a:gd name="T21" fmla="*/ 535 h 535"/>
              <a:gd name="T22" fmla="*/ 65 w 534"/>
              <a:gd name="T23" fmla="*/ 535 h 535"/>
              <a:gd name="T24" fmla="*/ 40 w 534"/>
              <a:gd name="T25" fmla="*/ 530 h 535"/>
              <a:gd name="T26" fmla="*/ 19 w 534"/>
              <a:gd name="T27" fmla="*/ 516 h 535"/>
              <a:gd name="T28" fmla="*/ 5 w 534"/>
              <a:gd name="T29" fmla="*/ 495 h 535"/>
              <a:gd name="T30" fmla="*/ 0 w 534"/>
              <a:gd name="T31" fmla="*/ 469 h 535"/>
              <a:gd name="T32" fmla="*/ 0 w 534"/>
              <a:gd name="T33" fmla="*/ 66 h 535"/>
              <a:gd name="T34" fmla="*/ 5 w 534"/>
              <a:gd name="T35" fmla="*/ 40 h 535"/>
              <a:gd name="T36" fmla="*/ 19 w 534"/>
              <a:gd name="T37" fmla="*/ 19 h 535"/>
              <a:gd name="T38" fmla="*/ 40 w 534"/>
              <a:gd name="T39" fmla="*/ 5 h 535"/>
              <a:gd name="T40" fmla="*/ 65 w 534"/>
              <a:gd name="T41" fmla="*/ 0 h 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34" h="535">
                <a:moveTo>
                  <a:pt x="65" y="0"/>
                </a:moveTo>
                <a:lnTo>
                  <a:pt x="468" y="0"/>
                </a:lnTo>
                <a:lnTo>
                  <a:pt x="494" y="5"/>
                </a:lnTo>
                <a:lnTo>
                  <a:pt x="515" y="19"/>
                </a:lnTo>
                <a:lnTo>
                  <a:pt x="529" y="40"/>
                </a:lnTo>
                <a:lnTo>
                  <a:pt x="534" y="66"/>
                </a:lnTo>
                <a:lnTo>
                  <a:pt x="534" y="469"/>
                </a:lnTo>
                <a:lnTo>
                  <a:pt x="529" y="495"/>
                </a:lnTo>
                <a:lnTo>
                  <a:pt x="515" y="516"/>
                </a:lnTo>
                <a:lnTo>
                  <a:pt x="494" y="530"/>
                </a:lnTo>
                <a:lnTo>
                  <a:pt x="468" y="535"/>
                </a:lnTo>
                <a:lnTo>
                  <a:pt x="65" y="535"/>
                </a:lnTo>
                <a:lnTo>
                  <a:pt x="40" y="530"/>
                </a:lnTo>
                <a:lnTo>
                  <a:pt x="19" y="516"/>
                </a:lnTo>
                <a:lnTo>
                  <a:pt x="5" y="495"/>
                </a:lnTo>
                <a:lnTo>
                  <a:pt x="0" y="469"/>
                </a:lnTo>
                <a:lnTo>
                  <a:pt x="0" y="66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5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t" anchorCtr="0" compatLnSpc="1"/>
          <a:lstStyle/>
          <a:p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69" r="19669"/>
          <a:stretch>
            <a:fillRect/>
          </a:stretch>
        </p:blipFill>
        <p:spPr>
          <a:xfrm>
            <a:off x="319350" y="853767"/>
            <a:ext cx="1181388" cy="1086475"/>
          </a:xfrm>
          <a:prstGeom prst="roundRect">
            <a:avLst/>
          </a:prstGeom>
        </p:spPr>
      </p:pic>
      <p:sp>
        <p:nvSpPr>
          <p:cNvPr id="1048729" name="Freeform 14"/>
          <p:cNvSpPr/>
          <p:nvPr/>
        </p:nvSpPr>
        <p:spPr bwMode="auto">
          <a:xfrm>
            <a:off x="410064" y="3025364"/>
            <a:ext cx="1306441" cy="1306441"/>
          </a:xfrm>
          <a:custGeom>
            <a:avLst/>
            <a:gdLst>
              <a:gd name="T0" fmla="*/ 77 w 823"/>
              <a:gd name="T1" fmla="*/ 0 h 823"/>
              <a:gd name="T2" fmla="*/ 746 w 823"/>
              <a:gd name="T3" fmla="*/ 0 h 823"/>
              <a:gd name="T4" fmla="*/ 770 w 823"/>
              <a:gd name="T5" fmla="*/ 3 h 823"/>
              <a:gd name="T6" fmla="*/ 791 w 823"/>
              <a:gd name="T7" fmla="*/ 16 h 823"/>
              <a:gd name="T8" fmla="*/ 807 w 823"/>
              <a:gd name="T9" fmla="*/ 31 h 823"/>
              <a:gd name="T10" fmla="*/ 819 w 823"/>
              <a:gd name="T11" fmla="*/ 52 h 823"/>
              <a:gd name="T12" fmla="*/ 823 w 823"/>
              <a:gd name="T13" fmla="*/ 77 h 823"/>
              <a:gd name="T14" fmla="*/ 823 w 823"/>
              <a:gd name="T15" fmla="*/ 746 h 823"/>
              <a:gd name="T16" fmla="*/ 819 w 823"/>
              <a:gd name="T17" fmla="*/ 770 h 823"/>
              <a:gd name="T18" fmla="*/ 807 w 823"/>
              <a:gd name="T19" fmla="*/ 791 h 823"/>
              <a:gd name="T20" fmla="*/ 791 w 823"/>
              <a:gd name="T21" fmla="*/ 807 h 823"/>
              <a:gd name="T22" fmla="*/ 770 w 823"/>
              <a:gd name="T23" fmla="*/ 817 h 823"/>
              <a:gd name="T24" fmla="*/ 746 w 823"/>
              <a:gd name="T25" fmla="*/ 823 h 823"/>
              <a:gd name="T26" fmla="*/ 77 w 823"/>
              <a:gd name="T27" fmla="*/ 823 h 823"/>
              <a:gd name="T28" fmla="*/ 53 w 823"/>
              <a:gd name="T29" fmla="*/ 817 h 823"/>
              <a:gd name="T30" fmla="*/ 32 w 823"/>
              <a:gd name="T31" fmla="*/ 807 h 823"/>
              <a:gd name="T32" fmla="*/ 16 w 823"/>
              <a:gd name="T33" fmla="*/ 791 h 823"/>
              <a:gd name="T34" fmla="*/ 4 w 823"/>
              <a:gd name="T35" fmla="*/ 770 h 823"/>
              <a:gd name="T36" fmla="*/ 0 w 823"/>
              <a:gd name="T37" fmla="*/ 746 h 823"/>
              <a:gd name="T38" fmla="*/ 0 w 823"/>
              <a:gd name="T39" fmla="*/ 77 h 823"/>
              <a:gd name="T40" fmla="*/ 4 w 823"/>
              <a:gd name="T41" fmla="*/ 52 h 823"/>
              <a:gd name="T42" fmla="*/ 16 w 823"/>
              <a:gd name="T43" fmla="*/ 31 h 823"/>
              <a:gd name="T44" fmla="*/ 32 w 823"/>
              <a:gd name="T45" fmla="*/ 16 h 823"/>
              <a:gd name="T46" fmla="*/ 53 w 823"/>
              <a:gd name="T47" fmla="*/ 3 h 823"/>
              <a:gd name="T48" fmla="*/ 77 w 823"/>
              <a:gd name="T49" fmla="*/ 0 h 8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23" h="823">
                <a:moveTo>
                  <a:pt x="77" y="0"/>
                </a:moveTo>
                <a:lnTo>
                  <a:pt x="746" y="0"/>
                </a:lnTo>
                <a:lnTo>
                  <a:pt x="770" y="3"/>
                </a:lnTo>
                <a:lnTo>
                  <a:pt x="791" y="16"/>
                </a:lnTo>
                <a:lnTo>
                  <a:pt x="807" y="31"/>
                </a:lnTo>
                <a:lnTo>
                  <a:pt x="819" y="52"/>
                </a:lnTo>
                <a:lnTo>
                  <a:pt x="823" y="77"/>
                </a:lnTo>
                <a:lnTo>
                  <a:pt x="823" y="746"/>
                </a:lnTo>
                <a:lnTo>
                  <a:pt x="819" y="770"/>
                </a:lnTo>
                <a:lnTo>
                  <a:pt x="807" y="791"/>
                </a:lnTo>
                <a:lnTo>
                  <a:pt x="791" y="807"/>
                </a:lnTo>
                <a:lnTo>
                  <a:pt x="770" y="817"/>
                </a:lnTo>
                <a:lnTo>
                  <a:pt x="746" y="823"/>
                </a:lnTo>
                <a:lnTo>
                  <a:pt x="77" y="823"/>
                </a:lnTo>
                <a:lnTo>
                  <a:pt x="53" y="817"/>
                </a:lnTo>
                <a:lnTo>
                  <a:pt x="32" y="807"/>
                </a:lnTo>
                <a:lnTo>
                  <a:pt x="16" y="791"/>
                </a:lnTo>
                <a:lnTo>
                  <a:pt x="4" y="770"/>
                </a:lnTo>
                <a:lnTo>
                  <a:pt x="0" y="746"/>
                </a:lnTo>
                <a:lnTo>
                  <a:pt x="0" y="77"/>
                </a:lnTo>
                <a:lnTo>
                  <a:pt x="4" y="52"/>
                </a:lnTo>
                <a:lnTo>
                  <a:pt x="16" y="31"/>
                </a:lnTo>
                <a:lnTo>
                  <a:pt x="32" y="16"/>
                </a:lnTo>
                <a:lnTo>
                  <a:pt x="53" y="3"/>
                </a:lnTo>
                <a:lnTo>
                  <a:pt x="77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ctr" anchorCtr="1" compatLnSpc="1"/>
          <a:lstStyle/>
          <a:p>
            <a:endParaRPr lang="zh-CN" altLang="en-US" sz="4265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53" b="100000" l="0" r="9911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67" y="0"/>
            <a:ext cx="777648" cy="1297227"/>
          </a:xfrm>
          <a:prstGeom prst="rect">
            <a:avLst/>
          </a:prstGeom>
        </p:spPr>
      </p:pic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2377440" y="1640840"/>
            <a:ext cx="6811645" cy="473075"/>
            <a:chOff x="2377585" y="1641046"/>
            <a:chExt cx="6485255" cy="473376"/>
          </a:xfrm>
        </p:grpSpPr>
        <p:grpSp>
          <p:nvGrpSpPr>
            <p:cNvPr id="10" name="组合 9"/>
            <p:cNvGrpSpPr/>
            <p:nvPr/>
          </p:nvGrpSpPr>
          <p:grpSpPr>
            <a:xfrm>
              <a:off x="2377585" y="1641046"/>
              <a:ext cx="5987956" cy="473376"/>
              <a:chOff x="2377585" y="1641046"/>
              <a:chExt cx="5987956" cy="473376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2377585" y="1642279"/>
                <a:ext cx="5987956" cy="472143"/>
                <a:chOff x="2377585" y="1642279"/>
                <a:chExt cx="5987956" cy="472143"/>
              </a:xfrm>
            </p:grpSpPr>
            <p:sp>
              <p:nvSpPr>
                <p:cNvPr id="5" name="平行四边形 4"/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2377585" y="1642279"/>
                  <a:ext cx="5987956" cy="472143"/>
                </a:xfrm>
                <a:prstGeom prst="parallelogram">
                  <a:avLst/>
                </a:prstGeom>
                <a:solidFill>
                  <a:schemeClr val="bg1">
                    <a:alpha val="6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48623" name="矩形: 圆角 65"/>
                <p:cNvSpPr/>
                <p:nvPr>
                  <p:custDataLst>
                    <p:tags r:id="rId3"/>
                  </p:custDataLst>
                </p:nvPr>
              </p:nvSpPr>
              <p:spPr>
                <a:xfrm>
                  <a:off x="2580245" y="1655016"/>
                  <a:ext cx="574651" cy="447768"/>
                </a:xfrm>
                <a:prstGeom prst="roundRect">
                  <a:avLst/>
                </a:prstGeom>
                <a:noFill/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 dirty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sp>
            <p:nvSpPr>
              <p:cNvPr id="1048624" name="文本框 66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2580103" y="1641046"/>
                <a:ext cx="586223" cy="4606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2400" b="1" dirty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  <a:endParaRPr lang="zh-CN" altLang="en-US" sz="24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048625" name="文本框 67"/>
            <p:cNvSpPr txBox="1"/>
            <p:nvPr>
              <p:custDataLst>
                <p:tags r:id="rId5"/>
              </p:custDataLst>
            </p:nvPr>
          </p:nvSpPr>
          <p:spPr>
            <a:xfrm>
              <a:off x="3164985" y="1641681"/>
              <a:ext cx="5697855" cy="460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《孙子兵法》的介绍及战争哲学</a:t>
              </a:r>
              <a:endParaRPr lang="zh-CN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097159" name="图片 89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268702" y="10961"/>
            <a:ext cx="876212" cy="879544"/>
          </a:xfrm>
          <a:prstGeom prst="rect">
            <a:avLst/>
          </a:prstGeom>
        </p:spPr>
      </p:pic>
      <p:grpSp>
        <p:nvGrpSpPr>
          <p:cNvPr id="12" name="组合 11"/>
          <p:cNvGrpSpPr/>
          <p:nvPr>
            <p:custDataLst>
              <p:tags r:id="rId7"/>
            </p:custDataLst>
          </p:nvPr>
        </p:nvGrpSpPr>
        <p:grpSpPr>
          <a:xfrm>
            <a:off x="2431415" y="2508885"/>
            <a:ext cx="6553835" cy="482600"/>
            <a:chOff x="2431560" y="2428895"/>
            <a:chExt cx="6228715" cy="482523"/>
          </a:xfrm>
        </p:grpSpPr>
        <p:grpSp>
          <p:nvGrpSpPr>
            <p:cNvPr id="57" name="组合 56"/>
            <p:cNvGrpSpPr/>
            <p:nvPr/>
          </p:nvGrpSpPr>
          <p:grpSpPr>
            <a:xfrm>
              <a:off x="2431560" y="2439275"/>
              <a:ext cx="5987956" cy="472143"/>
              <a:chOff x="2431560" y="986959"/>
              <a:chExt cx="5987956" cy="472143"/>
            </a:xfrm>
          </p:grpSpPr>
          <p:grpSp>
            <p:nvGrpSpPr>
              <p:cNvPr id="58" name="组合 57"/>
              <p:cNvGrpSpPr/>
              <p:nvPr/>
            </p:nvGrpSpPr>
            <p:grpSpPr>
              <a:xfrm>
                <a:off x="2431560" y="986959"/>
                <a:ext cx="5987956" cy="472143"/>
                <a:chOff x="2431560" y="986959"/>
                <a:chExt cx="5987956" cy="472143"/>
              </a:xfrm>
            </p:grpSpPr>
            <p:sp>
              <p:nvSpPr>
                <p:cNvPr id="60" name="平行四边形 59"/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2431560" y="986959"/>
                  <a:ext cx="5987956" cy="472143"/>
                </a:xfrm>
                <a:prstGeom prst="parallelogram">
                  <a:avLst/>
                </a:prstGeom>
                <a:solidFill>
                  <a:schemeClr val="bg1">
                    <a:alpha val="6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1" name="矩形: 圆角 65"/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2591675" y="997156"/>
                  <a:ext cx="574651" cy="447768"/>
                </a:xfrm>
                <a:prstGeom prst="roundRect">
                  <a:avLst/>
                </a:prstGeom>
                <a:noFill/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 dirty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sp>
            <p:nvSpPr>
              <p:cNvPr id="59" name="文本框 66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2580103" y="997156"/>
                <a:ext cx="586223" cy="4603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2400" b="1" dirty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zh-CN" altLang="en-US" sz="24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048628" name="文本框 19"/>
            <p:cNvSpPr txBox="1"/>
            <p:nvPr>
              <p:custDataLst>
                <p:tags r:id="rId11"/>
              </p:custDataLst>
            </p:nvPr>
          </p:nvSpPr>
          <p:spPr>
            <a:xfrm>
              <a:off x="3181495" y="2428895"/>
              <a:ext cx="5478780" cy="460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《孙子兵法》在当今世界的理解与应用</a:t>
              </a:r>
              <a:endParaRPr lang="zh-CN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-82644" y="0"/>
            <a:ext cx="2499271" cy="5143500"/>
            <a:chOff x="-82644" y="0"/>
            <a:chExt cx="2499271" cy="51435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2644" y="3230930"/>
              <a:ext cx="2496457" cy="1912570"/>
            </a:xfrm>
            <a:prstGeom prst="rect">
              <a:avLst/>
            </a:prstGeom>
          </p:spPr>
        </p:pic>
        <p:grpSp>
          <p:nvGrpSpPr>
            <p:cNvPr id="16" name="组合 15"/>
            <p:cNvGrpSpPr/>
            <p:nvPr/>
          </p:nvGrpSpPr>
          <p:grpSpPr>
            <a:xfrm>
              <a:off x="-82644" y="0"/>
              <a:ext cx="2499271" cy="5136243"/>
              <a:chOff x="-82644" y="0"/>
              <a:chExt cx="2499271" cy="5136243"/>
            </a:xfrm>
          </p:grpSpPr>
          <p:grpSp>
            <p:nvGrpSpPr>
              <p:cNvPr id="45" name="组合 90"/>
              <p:cNvGrpSpPr/>
              <p:nvPr/>
            </p:nvGrpSpPr>
            <p:grpSpPr>
              <a:xfrm>
                <a:off x="-82644" y="0"/>
                <a:ext cx="2496457" cy="3230930"/>
                <a:chOff x="-82644" y="0"/>
                <a:chExt cx="2496457" cy="3230930"/>
              </a:xfrm>
            </p:grpSpPr>
            <p:sp>
              <p:nvSpPr>
                <p:cNvPr id="1048618" name="矩形 5"/>
                <p:cNvSpPr/>
                <p:nvPr/>
              </p:nvSpPr>
              <p:spPr>
                <a:xfrm>
                  <a:off x="-82644" y="0"/>
                  <a:ext cx="2496457" cy="3230930"/>
                </a:xfrm>
                <a:prstGeom prst="rect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048619" name="文本框 6"/>
                <p:cNvSpPr txBox="1"/>
                <p:nvPr/>
              </p:nvSpPr>
              <p:spPr>
                <a:xfrm>
                  <a:off x="587828" y="605903"/>
                  <a:ext cx="1146629" cy="13220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40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华文中宋" panose="02010600040101010101" pitchFamily="2" charset="-122"/>
                      <a:ea typeface="华文中宋" panose="02010600040101010101" pitchFamily="2" charset="-122"/>
                    </a:rPr>
                    <a:t>目录</a:t>
                  </a:r>
                  <a:endParaRPr lang="zh-CN" altLang="en-US" sz="4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华文中宋" panose="02010600040101010101" pitchFamily="2" charset="-122"/>
                    <a:ea typeface="华文中宋" panose="02010600040101010101" pitchFamily="2" charset="-122"/>
                  </a:endParaRPr>
                </a:p>
              </p:txBody>
            </p:sp>
          </p:grpSp>
          <p:sp>
            <p:nvSpPr>
              <p:cNvPr id="4" name="矩形 3"/>
              <p:cNvSpPr/>
              <p:nvPr/>
            </p:nvSpPr>
            <p:spPr>
              <a:xfrm>
                <a:off x="-79830" y="3223673"/>
                <a:ext cx="2496457" cy="1912570"/>
              </a:xfrm>
              <a:prstGeom prst="rect">
                <a:avLst/>
              </a:prstGeom>
              <a:solidFill>
                <a:srgbClr val="C00000">
                  <a:alpha val="6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1" name="组合 10"/>
          <p:cNvGrpSpPr/>
          <p:nvPr>
            <p:custDataLst>
              <p:tags r:id="rId13"/>
            </p:custDataLst>
          </p:nvPr>
        </p:nvGrpSpPr>
        <p:grpSpPr>
          <a:xfrm>
            <a:off x="2472055" y="3363595"/>
            <a:ext cx="6415405" cy="472440"/>
            <a:chOff x="2588370" y="3363443"/>
            <a:chExt cx="6136123" cy="472460"/>
          </a:xfrm>
        </p:grpSpPr>
        <p:grpSp>
          <p:nvGrpSpPr>
            <p:cNvPr id="38" name="组合 37"/>
            <p:cNvGrpSpPr/>
            <p:nvPr/>
          </p:nvGrpSpPr>
          <p:grpSpPr>
            <a:xfrm>
              <a:off x="2588370" y="3363760"/>
              <a:ext cx="5987956" cy="472143"/>
              <a:chOff x="2469045" y="295871"/>
              <a:chExt cx="5987956" cy="472143"/>
            </a:xfrm>
          </p:grpSpPr>
          <p:grpSp>
            <p:nvGrpSpPr>
              <p:cNvPr id="39" name="组合 38"/>
              <p:cNvGrpSpPr/>
              <p:nvPr/>
            </p:nvGrpSpPr>
            <p:grpSpPr>
              <a:xfrm>
                <a:off x="2469045" y="295871"/>
                <a:ext cx="5987956" cy="472143"/>
                <a:chOff x="2469045" y="295871"/>
                <a:chExt cx="5987956" cy="472143"/>
              </a:xfrm>
            </p:grpSpPr>
            <p:sp>
              <p:nvSpPr>
                <p:cNvPr id="41" name="平行四边形 40"/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2469045" y="295871"/>
                  <a:ext cx="5987956" cy="472143"/>
                </a:xfrm>
                <a:prstGeom prst="parallelogram">
                  <a:avLst/>
                </a:prstGeom>
                <a:solidFill>
                  <a:schemeClr val="bg1">
                    <a:alpha val="66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" name="矩形: 圆角 65"/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2577062" y="315166"/>
                  <a:ext cx="574651" cy="447768"/>
                </a:xfrm>
                <a:prstGeom prst="roundRect">
                  <a:avLst/>
                </a:prstGeom>
                <a:noFill/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 dirty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sp>
            <p:nvSpPr>
              <p:cNvPr id="40" name="文本框 66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2592174" y="307546"/>
                <a:ext cx="586223" cy="4603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2400" b="1" dirty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zh-CN" altLang="en-US" sz="24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048634" name="文本框 67"/>
            <p:cNvSpPr txBox="1"/>
            <p:nvPr>
              <p:custDataLst>
                <p:tags r:id="rId17"/>
              </p:custDataLst>
            </p:nvPr>
          </p:nvSpPr>
          <p:spPr>
            <a:xfrm>
              <a:off x="3282798" y="3363443"/>
              <a:ext cx="5441695" cy="460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《孙子兵法》对世界未来发展的有益借鉴</a:t>
              </a:r>
              <a:endParaRPr lang="zh-CN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Freeform 15"/>
          <p:cNvSpPr/>
          <p:nvPr/>
        </p:nvSpPr>
        <p:spPr bwMode="auto">
          <a:xfrm>
            <a:off x="1364925" y="1881304"/>
            <a:ext cx="1499982" cy="1499981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</a:gradFill>
          <a:ln w="57150">
            <a:solidFill>
              <a:schemeClr val="bg1"/>
            </a:solidFill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ctr" anchorCtr="1" compatLnSpc="1"/>
          <a:lstStyle/>
          <a:p>
            <a:endParaRPr lang="zh-CN" altLang="en-US" sz="626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048646" name="文本框 6"/>
          <p:cNvSpPr txBox="1"/>
          <p:nvPr/>
        </p:nvSpPr>
        <p:spPr>
          <a:xfrm>
            <a:off x="1611858" y="2073193"/>
            <a:ext cx="1102542" cy="2123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825" dirty="0">
                <a:solidFill>
                  <a:srgbClr val="AE002B"/>
                </a:solidFill>
                <a:latin typeface="Impact" panose="020B0806030902050204" pitchFamily="34" charset="0"/>
              </a:rPr>
              <a:t>01</a:t>
            </a:r>
            <a:endParaRPr lang="zh-CN" altLang="en-US" sz="6825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grpSp>
        <p:nvGrpSpPr>
          <p:cNvPr id="56" name="组合 7"/>
          <p:cNvGrpSpPr/>
          <p:nvPr/>
        </p:nvGrpSpPr>
        <p:grpSpPr>
          <a:xfrm>
            <a:off x="3111840" y="2122275"/>
            <a:ext cx="5360035" cy="1001395"/>
            <a:chOff x="3749212" y="2031810"/>
            <a:chExt cx="4984672" cy="1001395"/>
          </a:xfrm>
        </p:grpSpPr>
        <p:sp>
          <p:nvSpPr>
            <p:cNvPr id="1048647" name="矩形 3"/>
            <p:cNvSpPr/>
            <p:nvPr/>
          </p:nvSpPr>
          <p:spPr>
            <a:xfrm>
              <a:off x="3749212" y="2031810"/>
              <a:ext cx="4825819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800" b="1" dirty="0">
                  <a:solidFill>
                    <a:srgbClr val="AE002B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《孙子兵法》的介绍及战争哲学</a:t>
              </a:r>
              <a:endParaRPr lang="zh-CN" altLang="en-US" sz="2800" b="1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048648" name="文本框 4"/>
            <p:cNvSpPr txBox="1"/>
            <p:nvPr/>
          </p:nvSpPr>
          <p:spPr>
            <a:xfrm>
              <a:off x="3749212" y="2664905"/>
              <a:ext cx="498467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en-US" altLang="zh-CN" sz="1200" dirty="0">
                  <a:solidFill>
                    <a:srgbClr val="AE002B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Light Condensed" panose="020B0502040204020203" pitchFamily="34" charset="0"/>
                  <a:cs typeface="Arial" panose="020B0604020202020204" pitchFamily="34" charset="0"/>
                </a:rPr>
                <a:t>Introduction to The Art of War and Its Philosophy of Warfare</a:t>
              </a:r>
              <a:endParaRPr lang="en-US" altLang="zh-CN" sz="1200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Condensed" panose="020B0502040204020203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145730" name="直接连接符 2"/>
            <p:cNvCxnSpPr/>
            <p:nvPr/>
          </p:nvCxnSpPr>
          <p:spPr>
            <a:xfrm>
              <a:off x="3847663" y="2664701"/>
              <a:ext cx="48205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48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48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45" grpId="0" animBg="1"/>
      <p:bldP spid="104864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文本框 22"/>
          <p:cNvSpPr txBox="1"/>
          <p:nvPr/>
        </p:nvSpPr>
        <p:spPr>
          <a:xfrm>
            <a:off x="343770" y="105760"/>
            <a:ext cx="457200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《孙子兵法》的介绍及战争哲学</a:t>
            </a:r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15" name="文本框 23"/>
          <p:cNvSpPr txBox="1"/>
          <p:nvPr/>
        </p:nvSpPr>
        <p:spPr>
          <a:xfrm>
            <a:off x="385445" y="402590"/>
            <a:ext cx="5301615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Condensed" panose="020B0502040204020203" pitchFamily="34" charset="0"/>
                <a:cs typeface="Arial" panose="020B0604020202020204" pitchFamily="34" charset="0"/>
                <a:sym typeface="+mn-ea"/>
              </a:rPr>
              <a:t>Introduction to The Art of War and Its Philosophy of Warfare</a:t>
            </a:r>
            <a:endParaRPr lang="en-US" altLang="zh-CN" sz="1400" dirty="0">
              <a:solidFill>
                <a:srgbClr val="AE002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 Condensed" panose="020B0502040204020203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 descr="00a8dbf1f1455233221ea18eb1ff795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4510" y="922655"/>
            <a:ext cx="3705860" cy="3997325"/>
          </a:xfrm>
          <a:prstGeom prst="rect">
            <a:avLst/>
          </a:prstGeom>
        </p:spPr>
      </p:pic>
      <p:pic>
        <p:nvPicPr>
          <p:cNvPr id="4" name="图片 3" descr="496e63bd2aff5a9da51c72a2a539d99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0105" y="922655"/>
            <a:ext cx="3587750" cy="3997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86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486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4" grpId="0"/>
      <p:bldP spid="10486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98275" y="3196659"/>
            <a:ext cx="5137618" cy="507819"/>
          </a:xfrm>
          <a:prstGeom prst="rect">
            <a:avLst/>
          </a:prstGeom>
          <a:solidFill>
            <a:schemeClr val="bg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645" name="Freeform 15"/>
          <p:cNvSpPr/>
          <p:nvPr/>
        </p:nvSpPr>
        <p:spPr bwMode="auto">
          <a:xfrm>
            <a:off x="915980" y="1881304"/>
            <a:ext cx="1499982" cy="1499981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</a:gradFill>
          <a:ln w="57150">
            <a:solidFill>
              <a:schemeClr val="bg1"/>
            </a:solidFill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35" tIns="45717" rIns="91435" bIns="45717" numCol="1" anchor="ctr" anchorCtr="1" compatLnSpc="1"/>
          <a:lstStyle/>
          <a:p>
            <a:endParaRPr lang="zh-CN" altLang="en-US" sz="626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048646" name="文本框 6"/>
          <p:cNvSpPr txBox="1"/>
          <p:nvPr/>
        </p:nvSpPr>
        <p:spPr>
          <a:xfrm>
            <a:off x="1115288" y="2073193"/>
            <a:ext cx="1102542" cy="1142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825" dirty="0">
                <a:solidFill>
                  <a:srgbClr val="AE002B"/>
                </a:solidFill>
                <a:latin typeface="Impact" panose="020B0806030902050204" pitchFamily="34" charset="0"/>
              </a:rPr>
              <a:t>02</a:t>
            </a:r>
            <a:endParaRPr lang="zh-CN" altLang="en-US" sz="6825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grpSp>
        <p:nvGrpSpPr>
          <p:cNvPr id="56" name="组合 7"/>
          <p:cNvGrpSpPr/>
          <p:nvPr/>
        </p:nvGrpSpPr>
        <p:grpSpPr>
          <a:xfrm>
            <a:off x="2547325" y="2160375"/>
            <a:ext cx="6327776" cy="963295"/>
            <a:chOff x="3593902" y="2069910"/>
            <a:chExt cx="5884642" cy="963295"/>
          </a:xfrm>
        </p:grpSpPr>
        <p:sp>
          <p:nvSpPr>
            <p:cNvPr id="1048647" name="矩形 3"/>
            <p:cNvSpPr/>
            <p:nvPr/>
          </p:nvSpPr>
          <p:spPr>
            <a:xfrm>
              <a:off x="3593902" y="2069910"/>
              <a:ext cx="5793109" cy="5219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800" b="1" dirty="0">
                  <a:solidFill>
                    <a:srgbClr val="AE002B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《孙子兵法》在当今世界的理解与应用</a:t>
              </a:r>
              <a:endParaRPr lang="zh-CN" altLang="en-US" sz="2800" b="1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048648" name="文本框 4"/>
            <p:cNvSpPr txBox="1"/>
            <p:nvPr/>
          </p:nvSpPr>
          <p:spPr>
            <a:xfrm>
              <a:off x="3749212" y="2664905"/>
              <a:ext cx="572933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en-US" altLang="zh-CN" sz="1200" dirty="0">
                  <a:solidFill>
                    <a:srgbClr val="AE002B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SemiLight Condensed" panose="020B0502040204020203" pitchFamily="34" charset="0"/>
                  <a:cs typeface="Arial" panose="020B0604020202020204" pitchFamily="34" charset="0"/>
                </a:rPr>
                <a:t>Understanding and Application of The Art of War in Today's World</a:t>
              </a:r>
              <a:endParaRPr lang="en-US" altLang="zh-CN" sz="1200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Condensed" panose="020B0502040204020203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145730" name="直接连接符 2"/>
            <p:cNvCxnSpPr/>
            <p:nvPr/>
          </p:nvCxnSpPr>
          <p:spPr>
            <a:xfrm flipV="1">
              <a:off x="3684086" y="2664066"/>
              <a:ext cx="5791337" cy="571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48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48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45" grpId="0" bldLvl="0" animBg="1"/>
      <p:bldP spid="10486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文本框 22"/>
          <p:cNvSpPr txBox="1"/>
          <p:nvPr/>
        </p:nvSpPr>
        <p:spPr>
          <a:xfrm>
            <a:off x="343770" y="105760"/>
            <a:ext cx="457200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《孙子兵法》在当今世界的理解与应用</a:t>
            </a:r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15" name="文本框 23"/>
          <p:cNvSpPr txBox="1"/>
          <p:nvPr/>
        </p:nvSpPr>
        <p:spPr>
          <a:xfrm>
            <a:off x="385445" y="402590"/>
            <a:ext cx="6372860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Condensed" panose="020B0502040204020203" pitchFamily="34" charset="0"/>
                <a:cs typeface="Arial" panose="020B0604020202020204" pitchFamily="34" charset="0"/>
                <a:sym typeface="+mn-ea"/>
              </a:rPr>
              <a:t>Understanding and Application of The Art of War in Today's World</a:t>
            </a:r>
            <a:endParaRPr lang="en-US" altLang="zh-CN" sz="1400" dirty="0">
              <a:solidFill>
                <a:srgbClr val="AE002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 Condensed" panose="020B0502040204020203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 descr="char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090" y="2820670"/>
            <a:ext cx="2169160" cy="1285875"/>
          </a:xfrm>
          <a:prstGeom prst="rect">
            <a:avLst/>
          </a:prstGeom>
        </p:spPr>
      </p:pic>
      <p:pic>
        <p:nvPicPr>
          <p:cNvPr id="5" name="图片 3" descr="chart (2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55" y="1508760"/>
            <a:ext cx="2120900" cy="1311910"/>
          </a:xfrm>
          <a:prstGeom prst="rect">
            <a:avLst/>
          </a:prstGeom>
        </p:spPr>
      </p:pic>
      <p:pic>
        <p:nvPicPr>
          <p:cNvPr id="6" name="图片 2" descr="chart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2355" y="1508125"/>
            <a:ext cx="3394710" cy="259397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803900" y="1097915"/>
            <a:ext cx="3048000" cy="404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 fontAlgn="auto">
              <a:lnSpc>
                <a:spcPct val="100000"/>
              </a:lnSpc>
            </a:pPr>
            <a:r>
              <a:rPr lang="zh-CN" altLang="en-US" sz="1800" b="1">
                <a:solidFill>
                  <a:srgbClr val="FF0000"/>
                </a:solidFill>
                <a:latin typeface="我以为忘了想念" panose="02010600040101010101" charset="-122"/>
                <a:ea typeface="我以为忘了想念" panose="02010600040101010101" charset="-122"/>
              </a:rPr>
              <a:t>调查结果显示，几乎所有的被调查对象都至少听说过《孙子兵法》，不过有半数以上的人对其内容存在混淆，如认为三十六计出自《孙子兵法》。大部分人认为《孙子兵法》在信息化战争、机械化战争及太空领域等现代领域中具有重要作用。据此，我们得出结论，即使有内容上的误解，许多人仍然相信古代的军事智慧对现代战争具有参考和指导价值。</a:t>
            </a:r>
            <a:endParaRPr lang="zh-CN" altLang="en-US" sz="1800" b="1">
              <a:solidFill>
                <a:srgbClr val="FF0000"/>
              </a:solidFill>
              <a:latin typeface="我以为忘了想念" panose="02010600040101010101" charset="-122"/>
              <a:ea typeface="我以为忘了想念" panose="02010600040101010101" charset="-122"/>
            </a:endParaRPr>
          </a:p>
          <a:p>
            <a:endParaRPr lang="zh-CN" altLang="en-US" b="1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86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486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4" grpId="0"/>
      <p:bldP spid="10486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文本框 22"/>
          <p:cNvSpPr txBox="1"/>
          <p:nvPr/>
        </p:nvSpPr>
        <p:spPr>
          <a:xfrm>
            <a:off x="343770" y="105760"/>
            <a:ext cx="457200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《孙子兵法》在当今世界的理解与应用</a:t>
            </a:r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15" name="文本框 23"/>
          <p:cNvSpPr txBox="1"/>
          <p:nvPr/>
        </p:nvSpPr>
        <p:spPr>
          <a:xfrm>
            <a:off x="385445" y="402590"/>
            <a:ext cx="6372860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Condensed" panose="020B0502040204020203" pitchFamily="34" charset="0"/>
                <a:cs typeface="Arial" panose="020B0604020202020204" pitchFamily="34" charset="0"/>
                <a:sym typeface="+mn-ea"/>
              </a:rPr>
              <a:t>Understanding and Application of The Art of War in Today's World</a:t>
            </a:r>
            <a:endParaRPr lang="en-US" altLang="zh-CN" sz="1400" dirty="0">
              <a:solidFill>
                <a:srgbClr val="AE002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 Condensed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82465" y="1097915"/>
            <a:ext cx="4142105" cy="3632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 fontAlgn="auto"/>
            <a:r>
              <a:rPr lang="zh-CN" altLang="en-US" sz="1800"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孙子强调“其用战也胜，久则钝兵挫锐，攻城则力屈，久暴师则国用不足”，战争应迅速决胜，否则久战会导致兵疲力尽、资源枯竭，国家和百姓负担沉重。这一思想在现代战术中广泛应用，尤其是在闪电战中得到淋漓尽致的体现。二战时期，德军闪电突袭法国，尽管军事力量不如英法，但通过集中坦克和飞机支援快速突破敌军防线，如激水漂石般迅猛。随后，陆军赶来合围敌军，以弱胜强，迅速赢得胜利。</a:t>
            </a:r>
            <a:endParaRPr lang="zh-CN" altLang="en-US" sz="1800">
              <a:latin typeface="我以为忘了想念" panose="02010600040101010101" charset="-122"/>
              <a:ea typeface="我以为忘了想念" panose="02010600040101010101" charset="-122"/>
              <a:cs typeface="我以为忘了想念" panose="02010600040101010101" charset="-122"/>
            </a:endParaRPr>
          </a:p>
          <a:p>
            <a:pPr indent="457200" fontAlgn="auto"/>
            <a:endParaRPr lang="zh-CN" altLang="en-US" sz="1800">
              <a:latin typeface="我以为忘了想念" panose="02010600040101010101" charset="-122"/>
              <a:ea typeface="我以为忘了想念" panose="02010600040101010101" charset="-122"/>
              <a:cs typeface="我以为忘了想念" panose="02010600040101010101" charset="-122"/>
            </a:endParaRPr>
          </a:p>
        </p:txBody>
      </p:sp>
      <p:pic>
        <p:nvPicPr>
          <p:cNvPr id="3" name="图片 2" descr="5f7bb934fccb2ab8dac62c1d2f71a58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5445" y="1014730"/>
            <a:ext cx="3957955" cy="34836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86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486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4" grpId="0"/>
      <p:bldP spid="10486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文本框 22"/>
          <p:cNvSpPr txBox="1"/>
          <p:nvPr/>
        </p:nvSpPr>
        <p:spPr>
          <a:xfrm>
            <a:off x="343770" y="105760"/>
            <a:ext cx="457200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《孙子兵法》在当今世界的理解与应用</a:t>
            </a:r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15" name="文本框 23"/>
          <p:cNvSpPr txBox="1"/>
          <p:nvPr/>
        </p:nvSpPr>
        <p:spPr>
          <a:xfrm>
            <a:off x="385445" y="402590"/>
            <a:ext cx="6372860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Condensed" panose="020B0502040204020203" pitchFamily="34" charset="0"/>
                <a:cs typeface="Arial" panose="020B0604020202020204" pitchFamily="34" charset="0"/>
                <a:sym typeface="+mn-ea"/>
              </a:rPr>
              <a:t>Understanding and Application of The Art of War in Today's World</a:t>
            </a:r>
            <a:endParaRPr lang="en-US" altLang="zh-CN" sz="1400" dirty="0">
              <a:solidFill>
                <a:srgbClr val="AE002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 Condensed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94300" y="1097915"/>
            <a:ext cx="3529330" cy="3632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 fontAlgn="auto"/>
            <a:r>
              <a:rPr lang="zh-CN" altLang="en-US" sz="1800"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“水因地而制流，兵因敌而制胜。”孙子深知用兵贵在灵活机动、随机应变，拘泥常法必会失败。第五次反围剿失败后，我军不得不战略转移。毛主席根据敌情变化，几次尝试直渡长江未果，敌方修筑碉堡压缩包围圈时，他调军渡赤水，引敌向长江集结，然后再次反向渡赤水，绕过贵州，成功突围。</a:t>
            </a:r>
            <a:endParaRPr lang="zh-CN" altLang="en-US" sz="1800">
              <a:latin typeface="我以为忘了想念" panose="02010600040101010101" charset="-122"/>
              <a:ea typeface="我以为忘了想念" panose="02010600040101010101" charset="-122"/>
              <a:cs typeface="我以为忘了想念" panose="02010600040101010101" charset="-122"/>
            </a:endParaRPr>
          </a:p>
          <a:p>
            <a:pPr indent="457200" fontAlgn="auto"/>
            <a:endParaRPr lang="zh-CN" altLang="en-US" sz="1800">
              <a:latin typeface="我以为忘了想念" panose="02010600040101010101" charset="-122"/>
              <a:ea typeface="我以为忘了想念" panose="02010600040101010101" charset="-122"/>
              <a:cs typeface="我以为忘了想念" panose="02010600040101010101" charset="-122"/>
            </a:endParaRPr>
          </a:p>
        </p:txBody>
      </p:sp>
      <p:pic>
        <p:nvPicPr>
          <p:cNvPr id="2" name="图片 1" descr="fc4c6bcc291911f9ca123ebe424463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535" y="1097915"/>
            <a:ext cx="4709160" cy="3275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86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486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4" grpId="0"/>
      <p:bldP spid="10486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文本框 22"/>
          <p:cNvSpPr txBox="1"/>
          <p:nvPr/>
        </p:nvSpPr>
        <p:spPr>
          <a:xfrm>
            <a:off x="343770" y="105760"/>
            <a:ext cx="457200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《孙子兵法》在当今世界的理解与应用</a:t>
            </a:r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615" name="文本框 23"/>
          <p:cNvSpPr txBox="1"/>
          <p:nvPr/>
        </p:nvSpPr>
        <p:spPr>
          <a:xfrm>
            <a:off x="385445" y="402590"/>
            <a:ext cx="6372860" cy="41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AE002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Condensed" panose="020B0502040204020203" pitchFamily="34" charset="0"/>
                <a:cs typeface="Arial" panose="020B0604020202020204" pitchFamily="34" charset="0"/>
                <a:sym typeface="+mn-ea"/>
              </a:rPr>
              <a:t>Understanding and Application of The Art of War in Today's World</a:t>
            </a:r>
            <a:endParaRPr lang="en-US" altLang="zh-CN" sz="1400" dirty="0">
              <a:solidFill>
                <a:srgbClr val="AE002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 Condensed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97450" y="1243965"/>
            <a:ext cx="3905885" cy="3632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 fontAlgn="auto"/>
            <a:r>
              <a:rPr lang="zh-CN" altLang="en-US" sz="1800">
                <a:latin typeface="我以为忘了想念" panose="02010600040101010101" charset="-122"/>
                <a:ea typeface="我以为忘了想念" panose="02010600040101010101" charset="-122"/>
                <a:cs typeface="我以为忘了想念" panose="02010600040101010101" charset="-122"/>
              </a:rPr>
              <a:t>海湾战争揭开了现代战争的序幕。此前，地面部队是主要作战力量，空军仅作为辅助手段。战前，联军地面部队在伊拉克边境进行多日演练，实际进攻却如孙子所言，“攻其无备，出其不意”。美国空军在夜晚连续出动，多波次攻击通过雷达侦测到伊拉克防空系统布局，依次对防空指挥中心、市政府、机场等目标进行信息屏蔽与轰炸，一举摧毁伊拉克防空阵线，夺得制空权，并撕裂其防守阵地。随后，地面部队发起进攻，以极低伤亡率结束了海湾战争。</a:t>
            </a:r>
            <a:endParaRPr lang="zh-CN" altLang="en-US" sz="1800">
              <a:latin typeface="我以为忘了想念" panose="02010600040101010101" charset="-122"/>
              <a:ea typeface="我以为忘了想念" panose="02010600040101010101" charset="-122"/>
              <a:cs typeface="我以为忘了想念" panose="02010600040101010101" charset="-122"/>
            </a:endParaRPr>
          </a:p>
        </p:txBody>
      </p:sp>
      <p:pic>
        <p:nvPicPr>
          <p:cNvPr id="3" name="图片 2" descr="007b52c6f0efa68c20aed5aad1d5d41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5445" y="1199515"/>
            <a:ext cx="4417695" cy="3635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86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486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4" grpId="0"/>
      <p:bldP spid="1048615" grpId="0"/>
    </p:bldLst>
  </p:timing>
</p:sld>
</file>

<file path=ppt/tags/tag1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10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11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12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13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14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15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16.xml><?xml version="1.0" encoding="utf-8"?>
<p:tagLst xmlns:p="http://schemas.openxmlformats.org/presentationml/2006/main">
  <p:tag name="commondata" val="eyJoZGlkIjoiMDAwYTRkYTM2MGNlMDIyZWZmZGQ5ODEwZDY4MmQyOTIifQ=="/>
</p:tagLst>
</file>

<file path=ppt/tags/tag2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3.xml><?xml version="1.0" encoding="utf-8"?>
<p:tagLst xmlns:p="http://schemas.openxmlformats.org/presentationml/2006/main">
  <p:tag name="KSO_WM_DIAGRAM_VIRTUALLY_FRAME" val="{&quot;height&quot;:279.0031496062992,&quot;left&quot;:187.21141732283462,&quot;top&quot;:77.43070866141733,&quot;width&quot;:475.7425984251968}"/>
</p:tagLst>
</file>

<file path=ppt/tags/tag4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5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6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7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8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ags/tag9.xml><?xml version="1.0" encoding="utf-8"?>
<p:tagLst xmlns:p="http://schemas.openxmlformats.org/presentationml/2006/main">
  <p:tag name="KSO_WM_DIAGRAM_VIRTUALLY_FRAME" val="{&quot;height&quot;:279.0031496062992,&quot;left&quot;:187.2,&quot;top&quot;:77.43070866141733,&quot;width&quot;:536.35}"/>
</p:tagLst>
</file>

<file path=ppt/theme/theme1.xml><?xml version="1.0" encoding="utf-8"?>
<a:theme xmlns:a="http://schemas.openxmlformats.org/drawingml/2006/main" name="第一PPT，www.1ppt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1943</Words>
  <Application>WPS 演示</Application>
  <PresentationFormat>全屏显示(16:9)</PresentationFormat>
  <Paragraphs>96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9" baseType="lpstr">
      <vt:lpstr>Arial</vt:lpstr>
      <vt:lpstr>宋体</vt:lpstr>
      <vt:lpstr>Wingdings</vt:lpstr>
      <vt:lpstr>Impact</vt:lpstr>
      <vt:lpstr>我以为忘了想念</vt:lpstr>
      <vt:lpstr>微软雅黑</vt:lpstr>
      <vt:lpstr>Calibri</vt:lpstr>
      <vt:lpstr>黑体</vt:lpstr>
      <vt:lpstr>华文中宋</vt:lpstr>
      <vt:lpstr>Times New Roman</vt:lpstr>
      <vt:lpstr>Bahnschrift SemiLight Condensed</vt:lpstr>
      <vt:lpstr>Arial Black</vt:lpstr>
      <vt:lpstr>Arial Unicode MS</vt:lpstr>
      <vt:lpstr>Calibri Light</vt:lpstr>
      <vt:lpstr>MiSans Normal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工作总结</dc:title>
  <dc:creator>第一PPT</dc:creator>
  <cp:lastModifiedBy>黄红洲</cp:lastModifiedBy>
  <cp:revision>74</cp:revision>
  <dcterms:created xsi:type="dcterms:W3CDTF">2016-12-23T12:18:00Z</dcterms:created>
  <dcterms:modified xsi:type="dcterms:W3CDTF">2025-09-10T12:15:17Z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  <property fmtid="{D5CDD505-2E9C-101B-9397-08002B2CF9AE}" pid="3" name="ICV">
    <vt:lpwstr>442655C3B5214F06B8428B1F2F9F7C1E</vt:lpwstr>
  </property>
</Properties>
</file>